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3" r:id="rId1"/>
  </p:sldMasterIdLst>
  <p:notesMasterIdLst>
    <p:notesMasterId r:id="rId28"/>
  </p:notesMasterIdLst>
  <p:handoutMasterIdLst>
    <p:handoutMasterId r:id="rId29"/>
  </p:handoutMasterIdLst>
  <p:sldIdLst>
    <p:sldId id="258" r:id="rId2"/>
    <p:sldId id="269" r:id="rId3"/>
    <p:sldId id="287" r:id="rId4"/>
    <p:sldId id="286" r:id="rId5"/>
    <p:sldId id="299" r:id="rId6"/>
    <p:sldId id="300" r:id="rId7"/>
    <p:sldId id="301" r:id="rId8"/>
    <p:sldId id="292" r:id="rId9"/>
    <p:sldId id="302" r:id="rId10"/>
    <p:sldId id="271" r:id="rId11"/>
    <p:sldId id="272" r:id="rId12"/>
    <p:sldId id="273" r:id="rId13"/>
    <p:sldId id="290" r:id="rId14"/>
    <p:sldId id="291" r:id="rId15"/>
    <p:sldId id="309" r:id="rId16"/>
    <p:sldId id="307" r:id="rId17"/>
    <p:sldId id="308" r:id="rId18"/>
    <p:sldId id="276" r:id="rId19"/>
    <p:sldId id="282" r:id="rId20"/>
    <p:sldId id="281" r:id="rId21"/>
    <p:sldId id="298" r:id="rId22"/>
    <p:sldId id="310" r:id="rId23"/>
    <p:sldId id="296" r:id="rId24"/>
    <p:sldId id="293" r:id="rId25"/>
    <p:sldId id="295" r:id="rId26"/>
    <p:sldId id="275"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34F7BABD-A874-43C2-BEC6-5874C068E556}">
          <p14:sldIdLst>
            <p14:sldId id="258"/>
          </p14:sldIdLst>
        </p14:section>
        <p14:section name="Intro" id="{BF2B4511-21C4-4BF4-AB3B-FCE08CA16F90}">
          <p14:sldIdLst>
            <p14:sldId id="269"/>
            <p14:sldId id="287"/>
            <p14:sldId id="286"/>
            <p14:sldId id="299"/>
            <p14:sldId id="300"/>
            <p14:sldId id="301"/>
            <p14:sldId id="292"/>
            <p14:sldId id="302"/>
          </p14:sldIdLst>
        </p14:section>
        <p14:section name="Aim, objectives and algos" id="{8145CC42-0768-478D-BD22-0FEF6CF4CC4F}">
          <p14:sldIdLst>
            <p14:sldId id="271"/>
            <p14:sldId id="272"/>
            <p14:sldId id="273"/>
          </p14:sldIdLst>
        </p14:section>
        <p14:section name="Results" id="{B06BA2BD-6320-43F7-A612-52CCD499E7D9}">
          <p14:sldIdLst>
            <p14:sldId id="290"/>
            <p14:sldId id="291"/>
            <p14:sldId id="309"/>
            <p14:sldId id="307"/>
            <p14:sldId id="308"/>
            <p14:sldId id="276"/>
          </p14:sldIdLst>
        </p14:section>
        <p14:section name="Outro" id="{86DEF59E-D1B8-417C-90D9-69C5C156D2F1}">
          <p14:sldIdLst>
            <p14:sldId id="282"/>
            <p14:sldId id="281"/>
            <p14:sldId id="298"/>
            <p14:sldId id="310"/>
            <p14:sldId id="296"/>
            <p14:sldId id="293"/>
            <p14:sldId id="295"/>
            <p14:sldId id="275"/>
          </p14:sldIdLst>
        </p14:section>
      </p14:sectionLst>
    </p:ext>
    <p:ext uri="{EFAFB233-063F-42B5-8137-9DF3F51BA10A}">
      <p15:sldGuideLst xmlns:p15="http://schemas.microsoft.com/office/powerpoint/2012/main">
        <p15:guide id="1" orient="horz" pos="318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7" autoAdjust="0"/>
    <p:restoredTop sz="81683" autoAdjust="0"/>
  </p:normalViewPr>
  <p:slideViewPr>
    <p:cSldViewPr snapToGrid="0">
      <p:cViewPr varScale="1">
        <p:scale>
          <a:sx n="71" d="100"/>
          <a:sy n="71" d="100"/>
        </p:scale>
        <p:origin x="941" y="53"/>
      </p:cViewPr>
      <p:guideLst>
        <p:guide orient="horz" pos="318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6" d="100"/>
          <a:sy n="76" d="100"/>
        </p:scale>
        <p:origin x="135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723C67-A537-4015-B65B-23BD5E60E715}" type="datetimeFigureOut">
              <a:rPr lang="en-US" smtClean="0"/>
              <a:t>4/23/2023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E29063-6C6E-4FEA-B269-E10B5866FB38}" type="slidenum">
              <a:rPr lang="en-US" smtClean="0"/>
              <a:t>‹#›</a:t>
            </a:fld>
            <a:endParaRPr lang="en-US"/>
          </a:p>
        </p:txBody>
      </p:sp>
    </p:spTree>
    <p:extLst>
      <p:ext uri="{BB962C8B-B14F-4D97-AF65-F5344CB8AC3E}">
        <p14:creationId xmlns:p14="http://schemas.microsoft.com/office/powerpoint/2010/main" val="1846558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1" dirty="0"/>
          </a:p>
        </p:txBody>
      </p:sp>
      <p:sp>
        <p:nvSpPr>
          <p:cNvPr id="267" name="Google Shape;2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So, the overall purpose of the work is to generalize the AP concepts to the multiplex case and compare the effects that occur between simple and multiplex cases.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445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objectives of my research are as follows: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 Study the literature and reproduce the results for simple networks</a:t>
            </a:r>
          </a:p>
          <a:p>
            <a:r>
              <a:rPr lang="en-US" dirty="0"/>
              <a:t>2 Study APs distribution in </a:t>
            </a:r>
            <a:r>
              <a:rPr lang="en-US" dirty="0" err="1"/>
              <a:t>Erdős</a:t>
            </a:r>
            <a:r>
              <a:rPr lang="en-US" dirty="0"/>
              <a:t>–</a:t>
            </a:r>
            <a:r>
              <a:rPr lang="en-US" dirty="0" err="1"/>
              <a:t>Rényi</a:t>
            </a:r>
            <a:r>
              <a:rPr lang="en-US" dirty="0"/>
              <a:t> multiplex networks</a:t>
            </a:r>
          </a:p>
          <a:p>
            <a:r>
              <a:rPr lang="en-US" dirty="0"/>
              <a:t>3 Compare with the case of configuration networks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rgbClr val="C00000"/>
                </a:solidFill>
              </a:rPr>
              <a:t>4 Do some analysis on real networks</a:t>
            </a:r>
            <a:endParaRPr lang="ru-RU" sz="1200" dirty="0">
              <a:solidFill>
                <a:srgbClr val="C00000"/>
              </a:solidFill>
            </a:endParaRPr>
          </a:p>
          <a:p>
            <a:pPr marL="228600" indent="0">
              <a:buFont typeface="Arial" panose="020B0604020202020204" pitchFamily="34" charset="0"/>
              <a:buNone/>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3240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 usual outline for a numerical experiment with multiplex networks is as follows:</a:t>
            </a:r>
          </a:p>
          <a:p>
            <a:endParaRPr lang="en-US" dirty="0"/>
          </a:p>
          <a:p>
            <a:r>
              <a:rPr lang="en-US" dirty="0"/>
              <a:t>1 First generate a family of networks which are used to model the layers of the multiplex network</a:t>
            </a:r>
          </a:p>
          <a:p>
            <a:r>
              <a:rPr lang="en-US" dirty="0"/>
              <a:t>2 Apply the cascade of failures effect</a:t>
            </a:r>
          </a:p>
          <a:p>
            <a:r>
              <a:rPr lang="en-US" dirty="0"/>
              <a:t>3 Calculate the needed quantities, for example, the proportion of nodes which are APs</a:t>
            </a:r>
          </a:p>
          <a:p>
            <a:endParaRPr lang="en-US" dirty="0"/>
          </a:p>
          <a:p>
            <a:r>
              <a:rPr lang="en-US" dirty="0"/>
              <a:t>I do all simulations in Python and use the </a:t>
            </a:r>
            <a:r>
              <a:rPr lang="en-US" dirty="0" err="1"/>
              <a:t>NetworkX</a:t>
            </a:r>
            <a:r>
              <a:rPr lang="en-US" dirty="0"/>
              <a:t> open-source library which provides framework for graph manipulation.</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8648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experiment can be conducted for the multiplex case, but the cascade of failures effect has to be taken into account. One can see qualitatively different curves. Now it takes larger values of c to sustain a connected graph because of this effect. These are the new results for the multiplex network case.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601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two graphs for comparison. These results suggest that a multiplex network takes more connections than a monoplex network to stay functioning because of the cascade of failures effect. When building new systems with multilayer structure, these effects should be taken into account in order to avoid a system destruction in case of accidental node failure. It can also be seen that no giant component is possible after the cascade of failures in the multiplex network if c is less than 2.5, and the confirmation of this fact will be shown on the next slide.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85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experiment can be conducted for the multiplex case, but the cascade of failures effect has to be taken into account. One can see qualitatively different curves. Now it takes larger values of c to sustain a connected graph because of this effect. These are the new results for the multiplex network case.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647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experiment can be conducted for the multiplex case, but the cascade of failures effect has to be taken into account. One can see qualitatively different curves. Now it takes larger values of c to sustain a connected graph because of this effect. These are the new results for the multiplex network case.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6171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experiment can be conducted for the multiplex case, but the cascade of failures effect has to be taken into account. One can see qualitatively different curves. Now it takes larger values of c to sustain a connected graph because of this effect. These are the new results for the multiplex network case.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9178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[[Read the slide]] These results suggest that in both cases some sort of phase transition happens. However, in the multiplex case, the phase transition is harder to achieve, and it happens differently. This phenomenon requires further research.</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9481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Currently, the literature review is mostly done, results of the previous research have been reproduced and initial results on multiplex networks have been obtained. The future steps of the research are to do similar experiments with the configuration multiplex networks and then compare the results with the current results. Next </a:t>
            </a:r>
            <a:r>
              <a:rPr lang="en-US" dirty="0" err="1"/>
              <a:t>stepa</a:t>
            </a:r>
            <a:r>
              <a:rPr lang="en-US" dirty="0"/>
              <a:t> of the plan are to study some real network examples, present all results in a paper and, finally, work on thesis.</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9262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area of my research covers articulation points behavior in multiplex networks. First let me introduce the basic notions.</a:t>
            </a:r>
          </a:p>
          <a:p>
            <a:endParaRPr lang="en-US" i="0" dirty="0"/>
          </a:p>
          <a:p>
            <a:r>
              <a:rPr lang="en-US" i="0" dirty="0"/>
              <a:t>Many of the physical systems are represented efficiently by a notion of graphs, or networks. A model of graph provides the framework for modeling entities (nodes) and their interactions (edges). However, some phenomena are more naturally described by multiplex networks. A multiplex network is a collection of simple networks, or layers, where all the nodes exist simultaneously in all the layers but the links within each layer can differ.</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7203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i="1" dirty="0"/>
              <a:t>I am grateful to my advisor Professor </a:t>
            </a:r>
            <a:r>
              <a:rPr lang="en-US" i="1" dirty="0" err="1"/>
              <a:t>Palyulin</a:t>
            </a:r>
            <a:r>
              <a:rPr lang="en-US" i="1" dirty="0"/>
              <a:t> for his guidance and to Mr. Saeed </a:t>
            </a:r>
            <a:r>
              <a:rPr lang="en-US" i="1" dirty="0" err="1"/>
              <a:t>Osat</a:t>
            </a:r>
            <a:r>
              <a:rPr lang="en-US" i="1" dirty="0"/>
              <a:t>, who helped me with the experiments.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1329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i="1" dirty="0"/>
              <a:t>Thank you for your attention. Now I’m ready to answer your questions.</a:t>
            </a:r>
            <a:endParaRPr lang="ru-RU" i="1"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765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experiment can be conducted for the multiplex case, but the cascade of failures effect has to be taken into account. One can see qualitatively different curves. Now it takes larger values of c to sustain a connected graph because of this effect. These are the new results for the multiplex network case.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8290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of the manifestations of the difference between a multiplex network and a monoplex network rises in the percolation theory. Consider a random graph whose two randomly chosen nodes are connected with probability p. If the parameter p increases, will there occur a giant connected component, a cluster of nodes that spans the entire network? It turns out that, in the limit of infinite network, there is a critical value of p: below that value, no giant cluster exists. This means that the system undergoes a phase transition at that critical value.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413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in this experiment, a fraction of nodes (1 - p) are removed from the network and the probability of existence of giant connected component is shown on the graph. There is a certain critical point at which the system undergoes a phase transition, and the existence of the giant component becomes possible.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8155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effectLst/>
                <a:latin typeface="Times New Roman" panose="02020603050405020304" pitchFamily="18" charset="0"/>
              </a:rPr>
              <a:t>This process leads to a percolation phase transition at a critical threshold, which is significantly larger than the equivalent threshold for a single network.</a:t>
            </a:r>
            <a:r>
              <a:rPr lang="en-US" i="0" dirty="0">
                <a:effectLst/>
                <a:latin typeface="Times New Roman" panose="02020603050405020304" pitchFamily="18" charset="0"/>
              </a:rPr>
              <a:t> This example illustrates the difference between monoplex and multiplex networks and suggests that multiplex networks are treated as more complicated physical objects than single networks.</a:t>
            </a:r>
            <a:endParaRPr lang="en-US" i="0"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112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reproduced results of the paper cited on the screen. The main idea of the experiment is as follows: at each step, all APs in the monoplex random graph are removed. At the next step, all APs of the resulting graph are removed, and so on. The graph displays the fraction of APs at each time step vs. the mean degree of the nodes. With each step, the peak </a:t>
            </a:r>
            <a:r>
              <a:rPr lang="en-US"/>
              <a:t>of the curve </a:t>
            </a:r>
            <a:r>
              <a:rPr lang="en-US" dirty="0"/>
              <a:t>shifts to the right which means that the number of links required to sustain a connected graph grows with the removal of nodes.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885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Examples of networks vary and can be found in different fields of science. For example, social networks, the Internet. An example of a multiplex network can be a transportation network, or a social network, too.</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8891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An articulation point is any node in a graph whose removal increases the number of connected components, or simply disconnects the graph. Being able to find articulation points and understanding the patterns of their behavior can help prevent crucial systems from destruction or find weaknesses in such systems.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528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dirty="0"/>
              <a:t>Another definition from network theory that will be crucial for the presentation is Giant Connected Component. </a:t>
            </a:r>
            <a:r>
              <a:rPr lang="en-US" sz="1200" i="0" dirty="0"/>
              <a:t>Giant connected component (GCC) is the largest connected component of the graph.</a:t>
            </a:r>
            <a:endParaRPr lang="ru-RU" dirty="0"/>
          </a:p>
          <a:p>
            <a:endParaRPr lang="en-US" i="0"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0313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dirty="0"/>
              <a:t>In the paper by Tian et. al., the process of greedy articulation points removal is described.</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5970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effectLst/>
                <a:latin typeface="Times New Roman" panose="02020603050405020304" pitchFamily="18" charset="0"/>
              </a:rPr>
              <a:t>This process leads to a percolation phase transition at a critical threshold, which is significantly larger than the equivalent threshold for a single network.</a:t>
            </a:r>
            <a:r>
              <a:rPr lang="en-US" i="0" dirty="0">
                <a:effectLst/>
                <a:latin typeface="Times New Roman" panose="02020603050405020304" pitchFamily="18" charset="0"/>
              </a:rPr>
              <a:t> This example illustrates the difference between monoplex and multiplex networks and suggests that multiplex networks are treated as more complicated physical objects than single networks.</a:t>
            </a:r>
            <a:endParaRPr lang="en-US" i="0"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195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However, to compare this result with the multiplex case, one must consider the effect of cascade of failures which only arises in the multiplex networks. When a certain node becomes disconnected from the network, it starts an avalanche-like process of failures of other nodes. For example, when one node fails, all its connections are removed from the network. Also, its replica from other layers of the network stop functioning, too. After the links are removed, each layer decays into sets of connected components. And the component can be considered functioning only if the nodes belonging to it coincide in all layers. Links between nodes of the layer b that correspond to different components in the layer a are removed, too, until no further splitting is possible.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38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However, to compare this result with the multiplex case, one must consider the effect of cascade of failures which only arises in the multiplex networks. When a certain node becomes disconnected from the network, it starts an avalanche-like process of failures of other nodes. For example, when one node fails, all its connections are removed from the network. Also, its replica from other layers of the network stop functioning, too. After the links are removed, each layer decays into sets of connected components. And the component can be considered functioning only if the nodes belonging to it coincide in all layers. Links between nodes of the layer b that correspond to different components in the layer a are removed, too, until no further splitting is possible.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778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Cover+partners" preserve="1">
  <p:cSld name="Cover+partners">
    <p:bg>
      <p:bgPr>
        <a:solidFill>
          <a:srgbClr val="AAC50B"/>
        </a:solidFill>
        <a:effectLst/>
      </p:bgPr>
    </p:bg>
    <p:spTree>
      <p:nvGrpSpPr>
        <p:cNvPr id="1"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67" name="Google Shape;67;p8"/>
          <p:cNvPicPr preferRelativeResize="0"/>
          <p:nvPr/>
        </p:nvPicPr>
        <p:blipFill rotWithShape="1">
          <a:blip r:embed="rId3">
            <a:alphaModFix/>
          </a:blip>
          <a:srcRect t="50017"/>
          <a:stretch/>
        </p:blipFill>
        <p:spPr>
          <a:xfrm>
            <a:off x="0" y="4133741"/>
            <a:ext cx="12192001" cy="2724260"/>
          </a:xfrm>
          <a:prstGeom prst="rect">
            <a:avLst/>
          </a:prstGeom>
          <a:noFill/>
          <a:ln>
            <a:noFill/>
          </a:ln>
        </p:spPr>
      </p:pic>
      <p:sp>
        <p:nvSpPr>
          <p:cNvPr id="68" name="Google Shape;68;p8"/>
          <p:cNvSpPr txBox="1">
            <a:spLocks noGrp="1"/>
          </p:cNvSpPr>
          <p:nvPr>
            <p:ph type="body" idx="1"/>
          </p:nvPr>
        </p:nvSpPr>
        <p:spPr>
          <a:xfrm>
            <a:off x="1052215" y="635886"/>
            <a:ext cx="7977485" cy="43540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69" name="Google Shape;69;p8"/>
          <p:cNvSpPr txBox="1">
            <a:spLocks noGrp="1"/>
          </p:cNvSpPr>
          <p:nvPr>
            <p:ph type="body" idx="2"/>
          </p:nvPr>
        </p:nvSpPr>
        <p:spPr>
          <a:xfrm>
            <a:off x="1052215" y="5595431"/>
            <a:ext cx="2457467" cy="437606"/>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70" name="Google Shape;70;p8"/>
          <p:cNvCxnSpPr/>
          <p:nvPr/>
        </p:nvCxnSpPr>
        <p:spPr>
          <a:xfrm>
            <a:off x="5715001" y="5785757"/>
            <a:ext cx="5600700" cy="0"/>
          </a:xfrm>
          <a:prstGeom prst="straightConnector1">
            <a:avLst/>
          </a:prstGeom>
          <a:noFill/>
          <a:ln w="57150" cap="flat" cmpd="sng">
            <a:solidFill>
              <a:schemeClr val="lt1"/>
            </a:solidFill>
            <a:prstDash val="dash"/>
            <a:miter lim="800000"/>
            <a:headEnd type="none" w="sm" len="sm"/>
            <a:tailEnd type="none" w="sm" len="sm"/>
          </a:ln>
        </p:spPr>
      </p:cxnSp>
      <p:cxnSp>
        <p:nvCxnSpPr>
          <p:cNvPr id="71" name="Google Shape;71;p8"/>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extLst>
      <p:ext uri="{BB962C8B-B14F-4D97-AF65-F5344CB8AC3E}">
        <p14:creationId xmlns:p14="http://schemas.microsoft.com/office/powerpoint/2010/main" val="3620279828"/>
      </p:ext>
    </p:extLst>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chemeClr val="tx1">
                    <a:lumMod val="65000"/>
                    <a:lumOff val="35000"/>
                  </a:schemeClr>
                </a:solidFill>
              </a:defRPr>
            </a:lvl1pPr>
          </a:lstStyle>
          <a:p>
            <a:r>
              <a:rPr lang="en-US" dirty="0"/>
              <a:t>Click to edit title</a:t>
            </a:r>
          </a:p>
        </p:txBody>
      </p:sp>
      <p:sp>
        <p:nvSpPr>
          <p:cNvPr id="5" name="Slide Number Placeholder 4"/>
          <p:cNvSpPr>
            <a:spLocks noGrp="1"/>
          </p:cNvSpPr>
          <p:nvPr>
            <p:ph type="sldNum" sz="quarter" idx="12"/>
          </p:nvPr>
        </p:nvSpPr>
        <p:spPr/>
        <p:txBody>
          <a:bodyPr/>
          <a:lstStyle/>
          <a:p>
            <a:fld id="{7E5A7253-CC57-45F0-8CC3-8D83B614E818}" type="slidenum">
              <a:rPr lang="en-US" smtClean="0"/>
              <a:t>‹#›</a:t>
            </a:fld>
            <a:endParaRPr lang="en-US"/>
          </a:p>
        </p:txBody>
      </p:sp>
      <p:sp>
        <p:nvSpPr>
          <p:cNvPr id="6" name="Text Placeholder 6"/>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0" indent="0">
              <a:buNone/>
              <a:defRPr/>
            </a:lvl1pPr>
            <a:lvl3pPr marL="746125" indent="0">
              <a:buNone/>
              <a:defRPr/>
            </a:lvl3pPr>
            <a:lvl4pPr marL="460375" indent="0">
              <a:buNone/>
              <a:defRPr/>
            </a:lvl4pPr>
            <a:lvl5pPr marL="1090613" indent="0">
              <a:buNone/>
              <a:defRPr/>
            </a:lvl5pPr>
          </a:lstStyle>
          <a:p>
            <a:pPr lvl="0"/>
            <a:r>
              <a:rPr lang="en-US" dirty="0"/>
              <a:t>Edit text</a:t>
            </a:r>
          </a:p>
          <a:p>
            <a:pPr lvl="3"/>
            <a:r>
              <a:rPr lang="en-US" dirty="0"/>
              <a:t>Second level</a:t>
            </a:r>
          </a:p>
          <a:p>
            <a:pPr lvl="2"/>
            <a:r>
              <a:rPr lang="en-US" dirty="0"/>
              <a:t>Third level</a:t>
            </a:r>
          </a:p>
          <a:p>
            <a:pPr lvl="4"/>
            <a:r>
              <a:rPr lang="en-US" dirty="0"/>
              <a:t>Fifth level</a:t>
            </a:r>
          </a:p>
        </p:txBody>
      </p:sp>
      <p:sp>
        <p:nvSpPr>
          <p:cNvPr id="7" name="Footer Placeholder 3">
            <a:extLst>
              <a:ext uri="{FF2B5EF4-FFF2-40B4-BE49-F238E27FC236}">
                <a16:creationId xmlns:a16="http://schemas.microsoft.com/office/drawing/2014/main" id="{E6DD2211-9164-4B5C-BF06-D3E6FF06CD9C}"/>
              </a:ext>
            </a:extLst>
          </p:cNvPr>
          <p:cNvSpPr>
            <a:spLocks noGrp="1"/>
          </p:cNvSpPr>
          <p:nvPr>
            <p:ph type="ftr" sz="quarter" idx="11"/>
          </p:nvPr>
        </p:nvSpPr>
        <p:spPr>
          <a:xfrm>
            <a:off x="838200" y="6356350"/>
            <a:ext cx="7315200" cy="365125"/>
          </a:xfrm>
        </p:spPr>
        <p:txBody>
          <a:bodyPr/>
          <a:lstStyle>
            <a:lvl1pPr algn="l">
              <a:defRPr/>
            </a:lvl1pPr>
          </a:lstStyle>
          <a:p>
            <a:r>
              <a:rPr lang="en-US"/>
              <a:t>Artem Vergazov. Articulation Points in Multiplex Networks.</a:t>
            </a:r>
            <a:endParaRPr lang="en-US" dirty="0"/>
          </a:p>
        </p:txBody>
      </p:sp>
    </p:spTree>
    <p:extLst>
      <p:ext uri="{BB962C8B-B14F-4D97-AF65-F5344CB8AC3E}">
        <p14:creationId xmlns:p14="http://schemas.microsoft.com/office/powerpoint/2010/main" val="2340310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eaker: bio" preserve="1" userDrawn="1">
  <p:cSld name="Speaker: bio">
    <p:spTree>
      <p:nvGrpSpPr>
        <p:cNvPr id="1" name="Shape 80"/>
        <p:cNvGrpSpPr/>
        <p:nvPr/>
      </p:nvGrpSpPr>
      <p:grpSpPr>
        <a:xfrm>
          <a:off x="0" y="0"/>
          <a:ext cx="0" cy="0"/>
          <a:chOff x="0" y="0"/>
          <a:chExt cx="0" cy="0"/>
        </a:xfrm>
      </p:grpSpPr>
      <p:sp>
        <p:nvSpPr>
          <p:cNvPr id="81" name="Google Shape;81;p10"/>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0"/>
          <p:cNvSpPr txBox="1">
            <a:spLocks noGrp="1"/>
          </p:cNvSpPr>
          <p:nvPr>
            <p:ph type="body" idx="1"/>
          </p:nvPr>
        </p:nvSpPr>
        <p:spPr>
          <a:xfrm>
            <a:off x="3139624" y="365123"/>
            <a:ext cx="7847862" cy="605177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0"/>
          <p:cNvSpPr txBox="1">
            <a:spLocks noGrp="1"/>
          </p:cNvSpPr>
          <p:nvPr>
            <p:ph type="body" idx="2"/>
          </p:nvPr>
        </p:nvSpPr>
        <p:spPr>
          <a:xfrm>
            <a:off x="796243" y="2541481"/>
            <a:ext cx="884512"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0"/>
          <p:cNvSpPr txBox="1">
            <a:spLocks noGrp="1"/>
          </p:cNvSpPr>
          <p:nvPr>
            <p:ph type="body" idx="3"/>
          </p:nvPr>
        </p:nvSpPr>
        <p:spPr>
          <a:xfrm>
            <a:off x="796242" y="3493118"/>
            <a:ext cx="2159000"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10"/>
          <p:cNvSpPr txBox="1"/>
          <p:nvPr/>
        </p:nvSpPr>
        <p:spPr>
          <a:xfrm rot="-5400000">
            <a:off x="8840264" y="2512345"/>
            <a:ext cx="5941050" cy="16466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100" b="1">
                <a:solidFill>
                  <a:srgbClr val="AAC50B"/>
                </a:solidFill>
                <a:latin typeface="Arial"/>
                <a:ea typeface="Arial"/>
                <a:cs typeface="Arial"/>
                <a:sym typeface="Arial"/>
              </a:rPr>
              <a:t>about me</a:t>
            </a:r>
            <a:endParaRPr sz="10100" b="1">
              <a:solidFill>
                <a:srgbClr val="AAC50B"/>
              </a:solidFill>
              <a:latin typeface="Arial"/>
              <a:ea typeface="Arial"/>
              <a:cs typeface="Arial"/>
              <a:sym typeface="Arial"/>
            </a:endParaRPr>
          </a:p>
        </p:txBody>
      </p:sp>
      <p:sp>
        <p:nvSpPr>
          <p:cNvPr id="86" name="Google Shape;86;p10"/>
          <p:cNvSpPr>
            <a:spLocks noGrp="1"/>
          </p:cNvSpPr>
          <p:nvPr>
            <p:ph type="pic" idx="4"/>
          </p:nvPr>
        </p:nvSpPr>
        <p:spPr>
          <a:xfrm>
            <a:off x="796242" y="365122"/>
            <a:ext cx="2060615" cy="206155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0"/>
          <p:cNvSpPr txBox="1">
            <a:spLocks noGrp="1"/>
          </p:cNvSpPr>
          <p:nvPr>
            <p:ph type="body" idx="5"/>
          </p:nvPr>
        </p:nvSpPr>
        <p:spPr>
          <a:xfrm>
            <a:off x="796242" y="2974142"/>
            <a:ext cx="1274488"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8" name="Google Shape;88;p10"/>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extLst>
      <p:ext uri="{BB962C8B-B14F-4D97-AF65-F5344CB8AC3E}">
        <p14:creationId xmlns:p14="http://schemas.microsoft.com/office/powerpoint/2010/main" val="54362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ontact: basic" preserve="1">
  <p:cSld name="Contact: basic">
    <p:spTree>
      <p:nvGrpSpPr>
        <p:cNvPr id="1" name="Shape 89"/>
        <p:cNvGrpSpPr/>
        <p:nvPr/>
      </p:nvGrpSpPr>
      <p:grpSpPr>
        <a:xfrm>
          <a:off x="0" y="0"/>
          <a:ext cx="0" cy="0"/>
          <a:chOff x="0" y="0"/>
          <a:chExt cx="0" cy="0"/>
        </a:xfrm>
      </p:grpSpPr>
      <p:sp>
        <p:nvSpPr>
          <p:cNvPr id="90" name="Google Shape;90;p11"/>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1"/>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1"/>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93" name="Google Shape;93;p11"/>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94" name="Google Shape;94;p11"/>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95" name="Google Shape;95;p11"/>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1"/>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7" name="Google Shape;97;p11"/>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extLst>
      <p:ext uri="{BB962C8B-B14F-4D97-AF65-F5344CB8AC3E}">
        <p14:creationId xmlns:p14="http://schemas.microsoft.com/office/powerpoint/2010/main" val="3074199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act: advanced" preserve="1">
  <p:cSld name="Contact: advanced">
    <p:spTree>
      <p:nvGrpSpPr>
        <p:cNvPr id="1" name="Shape 98"/>
        <p:cNvGrpSpPr/>
        <p:nvPr/>
      </p:nvGrpSpPr>
      <p:grpSpPr>
        <a:xfrm>
          <a:off x="0" y="0"/>
          <a:ext cx="0" cy="0"/>
          <a:chOff x="0" y="0"/>
          <a:chExt cx="0" cy="0"/>
        </a:xfrm>
      </p:grpSpPr>
      <p:sp>
        <p:nvSpPr>
          <p:cNvPr id="99" name="Google Shape;99;p12"/>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2"/>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Google Shape;101;p12"/>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102" name="Google Shape;102;p12"/>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103" name="Google Shape;103;p12"/>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104" name="Google Shape;104;p12"/>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2"/>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12"/>
          <p:cNvSpPr txBox="1"/>
          <p:nvPr/>
        </p:nvSpPr>
        <p:spPr>
          <a:xfrm>
            <a:off x="938280" y="5980919"/>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social:</a:t>
            </a:r>
            <a:endParaRPr sz="1800" b="1" i="0">
              <a:solidFill>
                <a:schemeClr val="lt1"/>
              </a:solidFill>
              <a:latin typeface="Arial"/>
              <a:ea typeface="Arial"/>
              <a:cs typeface="Arial"/>
              <a:sym typeface="Arial"/>
            </a:endParaRPr>
          </a:p>
        </p:txBody>
      </p:sp>
      <p:pic>
        <p:nvPicPr>
          <p:cNvPr id="107" name="Google Shape;107;p12"/>
          <p:cNvPicPr preferRelativeResize="0"/>
          <p:nvPr/>
        </p:nvPicPr>
        <p:blipFill rotWithShape="1">
          <a:blip r:embed="rId2">
            <a:alphaModFix/>
          </a:blip>
          <a:srcRect/>
          <a:stretch/>
        </p:blipFill>
        <p:spPr>
          <a:xfrm>
            <a:off x="2324312" y="6029069"/>
            <a:ext cx="252042" cy="252042"/>
          </a:xfrm>
          <a:prstGeom prst="rect">
            <a:avLst/>
          </a:prstGeom>
          <a:noFill/>
          <a:ln>
            <a:noFill/>
          </a:ln>
        </p:spPr>
      </p:pic>
      <p:pic>
        <p:nvPicPr>
          <p:cNvPr id="108" name="Google Shape;108;p12"/>
          <p:cNvPicPr preferRelativeResize="0"/>
          <p:nvPr/>
        </p:nvPicPr>
        <p:blipFill rotWithShape="1">
          <a:blip r:embed="rId3">
            <a:alphaModFix/>
          </a:blip>
          <a:srcRect/>
          <a:stretch/>
        </p:blipFill>
        <p:spPr>
          <a:xfrm>
            <a:off x="8502660" y="6029069"/>
            <a:ext cx="252042" cy="252042"/>
          </a:xfrm>
          <a:prstGeom prst="rect">
            <a:avLst/>
          </a:prstGeom>
          <a:noFill/>
          <a:ln>
            <a:noFill/>
          </a:ln>
        </p:spPr>
      </p:pic>
      <p:pic>
        <p:nvPicPr>
          <p:cNvPr id="109" name="Google Shape;109;p12"/>
          <p:cNvPicPr preferRelativeResize="0"/>
          <p:nvPr/>
        </p:nvPicPr>
        <p:blipFill rotWithShape="1">
          <a:blip r:embed="rId4">
            <a:alphaModFix/>
          </a:blip>
          <a:srcRect/>
          <a:stretch/>
        </p:blipFill>
        <p:spPr>
          <a:xfrm>
            <a:off x="5376910" y="6023543"/>
            <a:ext cx="252042" cy="252042"/>
          </a:xfrm>
          <a:prstGeom prst="rect">
            <a:avLst/>
          </a:prstGeom>
          <a:noFill/>
          <a:ln>
            <a:noFill/>
          </a:ln>
        </p:spPr>
      </p:pic>
      <p:sp>
        <p:nvSpPr>
          <p:cNvPr id="110" name="Google Shape;110;p12"/>
          <p:cNvSpPr txBox="1">
            <a:spLocks noGrp="1"/>
          </p:cNvSpPr>
          <p:nvPr>
            <p:ph type="body" idx="4"/>
          </p:nvPr>
        </p:nvSpPr>
        <p:spPr>
          <a:xfrm>
            <a:off x="2667434" y="6002231"/>
            <a:ext cx="2383701"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2"/>
          <p:cNvSpPr txBox="1">
            <a:spLocks noGrp="1"/>
          </p:cNvSpPr>
          <p:nvPr>
            <p:ph type="body" idx="5"/>
          </p:nvPr>
        </p:nvSpPr>
        <p:spPr>
          <a:xfrm>
            <a:off x="5713849" y="6002231"/>
            <a:ext cx="2547933"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2"/>
          <p:cNvSpPr txBox="1">
            <a:spLocks noGrp="1"/>
          </p:cNvSpPr>
          <p:nvPr>
            <p:ph type="body" idx="6"/>
          </p:nvPr>
        </p:nvSpPr>
        <p:spPr>
          <a:xfrm>
            <a:off x="8839599" y="5980919"/>
            <a:ext cx="2541779" cy="2946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13" name="Google Shape;113;p12"/>
          <p:cNvPicPr preferRelativeResize="0"/>
          <p:nvPr/>
        </p:nvPicPr>
        <p:blipFill rotWithShape="1">
          <a:blip r:embed="rId5">
            <a:alphaModFix/>
          </a:blip>
          <a:srcRect/>
          <a:stretch/>
        </p:blipFill>
        <p:spPr>
          <a:xfrm rot="-5400000">
            <a:off x="-172868" y="5699770"/>
            <a:ext cx="1204330" cy="202069"/>
          </a:xfrm>
          <a:prstGeom prst="rect">
            <a:avLst/>
          </a:prstGeom>
          <a:noFill/>
          <a:ln>
            <a:noFill/>
          </a:ln>
        </p:spPr>
      </p:pic>
    </p:spTree>
    <p:extLst>
      <p:ext uri="{BB962C8B-B14F-4D97-AF65-F5344CB8AC3E}">
        <p14:creationId xmlns:p14="http://schemas.microsoft.com/office/powerpoint/2010/main" val="355345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Empty">
    <p:spTree>
      <p:nvGrpSpPr>
        <p:cNvPr id="1" name=""/>
        <p:cNvGrpSpPr/>
        <p:nvPr/>
      </p:nvGrpSpPr>
      <p:grpSpPr>
        <a:xfrm>
          <a:off x="0" y="0"/>
          <a:ext cx="0" cy="0"/>
          <a:chOff x="0" y="0"/>
          <a:chExt cx="0" cy="0"/>
        </a:xfrm>
      </p:grpSpPr>
      <p:sp>
        <p:nvSpPr>
          <p:cNvPr id="11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516369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eaker" preserve="1">
  <p:cSld name="Speaker">
    <p:spTree>
      <p:nvGrpSpPr>
        <p:cNvPr id="1" name="Shape 17"/>
        <p:cNvGrpSpPr/>
        <p:nvPr/>
      </p:nvGrpSpPr>
      <p:grpSpPr>
        <a:xfrm>
          <a:off x="0" y="0"/>
          <a:ext cx="0" cy="0"/>
          <a:chOff x="0" y="0"/>
          <a:chExt cx="0" cy="0"/>
        </a:xfrm>
      </p:grpSpPr>
      <p:sp>
        <p:nvSpPr>
          <p:cNvPr id="18" name="Google Shape;18;p3"/>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p3"/>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3" name="Google Shape;23;p3"/>
          <p:cNvPicPr preferRelativeResize="0"/>
          <p:nvPr userDrawn="1"/>
        </p:nvPicPr>
        <p:blipFill rotWithShape="1">
          <a:blip r:embed="rId2">
            <a:alphaModFix/>
          </a:blip>
          <a:srcRect/>
          <a:stretch/>
        </p:blipFill>
        <p:spPr>
          <a:xfrm rot="-5400000">
            <a:off x="-172868" y="5699770"/>
            <a:ext cx="1204330" cy="202069"/>
          </a:xfrm>
          <a:prstGeom prst="rect">
            <a:avLst/>
          </a:prstGeom>
          <a:noFill/>
          <a:ln>
            <a:noFill/>
          </a:ln>
        </p:spPr>
      </p:pic>
      <p:sp>
        <p:nvSpPr>
          <p:cNvPr id="24" name="Google Shape;24;p3"/>
          <p:cNvSpPr/>
          <p:nvPr/>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0316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over+partners" preserve="1">
  <p:cSld name="3_Cover+partners">
    <p:bg>
      <p:bgPr>
        <a:solidFill>
          <a:srgbClr val="AAC50B"/>
        </a:solidFill>
        <a:effectLst/>
      </p:bgPr>
    </p:bg>
    <p:spTree>
      <p:nvGrpSpPr>
        <p:cNvPr id="1" name="Shape 114"/>
        <p:cNvGrpSpPr/>
        <p:nvPr/>
      </p:nvGrpSpPr>
      <p:grpSpPr>
        <a:xfrm>
          <a:off x="0" y="0"/>
          <a:ext cx="0" cy="0"/>
          <a:chOff x="0" y="0"/>
          <a:chExt cx="0" cy="0"/>
        </a:xfrm>
      </p:grpSpPr>
      <p:sp>
        <p:nvSpPr>
          <p:cNvPr id="115" name="Google Shape;115;p13"/>
          <p:cNvSpPr txBox="1"/>
          <p:nvPr/>
        </p:nvSpPr>
        <p:spPr>
          <a:xfrm>
            <a:off x="921748" y="182880"/>
            <a:ext cx="9472204" cy="26468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600" b="1">
                <a:solidFill>
                  <a:schemeClr val="dk1"/>
                </a:solidFill>
                <a:latin typeface="Arial"/>
                <a:ea typeface="Arial"/>
                <a:cs typeface="Arial"/>
                <a:sym typeface="Arial"/>
              </a:rPr>
              <a:t>thx.</a:t>
            </a:r>
            <a:endParaRPr sz="16600" b="1">
              <a:solidFill>
                <a:schemeClr val="dk1"/>
              </a:solidFill>
              <a:latin typeface="Arial"/>
              <a:ea typeface="Arial"/>
              <a:cs typeface="Arial"/>
              <a:sym typeface="Arial"/>
            </a:endParaRPr>
          </a:p>
        </p:txBody>
      </p:sp>
      <p:pic>
        <p:nvPicPr>
          <p:cNvPr id="116" name="Google Shape;116;p13"/>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117" name="Google Shape;117;p13"/>
          <p:cNvPicPr preferRelativeResize="0"/>
          <p:nvPr/>
        </p:nvPicPr>
        <p:blipFill rotWithShape="1">
          <a:blip r:embed="rId3">
            <a:alphaModFix/>
          </a:blip>
          <a:srcRect t="50017"/>
          <a:stretch/>
        </p:blipFill>
        <p:spPr>
          <a:xfrm>
            <a:off x="0" y="4133741"/>
            <a:ext cx="12192001" cy="2724260"/>
          </a:xfrm>
          <a:prstGeom prst="rect">
            <a:avLst/>
          </a:prstGeom>
          <a:noFill/>
          <a:ln>
            <a:noFill/>
          </a:ln>
        </p:spPr>
      </p:pic>
      <p:cxnSp>
        <p:nvCxnSpPr>
          <p:cNvPr id="118" name="Google Shape;118;p13"/>
          <p:cNvCxnSpPr/>
          <p:nvPr/>
        </p:nvCxnSpPr>
        <p:spPr>
          <a:xfrm>
            <a:off x="0" y="5785757"/>
            <a:ext cx="11315701" cy="0"/>
          </a:xfrm>
          <a:prstGeom prst="straightConnector1">
            <a:avLst/>
          </a:prstGeom>
          <a:noFill/>
          <a:ln w="57150" cap="flat" cmpd="sng">
            <a:solidFill>
              <a:schemeClr val="lt1"/>
            </a:solidFill>
            <a:prstDash val="dash"/>
            <a:miter lim="800000"/>
            <a:headEnd type="none" w="sm" len="sm"/>
            <a:tailEnd type="none" w="sm" len="sm"/>
          </a:ln>
        </p:spPr>
      </p:cxnSp>
      <p:cxnSp>
        <p:nvCxnSpPr>
          <p:cNvPr id="119" name="Google Shape;119;p13"/>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extLst>
      <p:ext uri="{BB962C8B-B14F-4D97-AF65-F5344CB8AC3E}">
        <p14:creationId xmlns:p14="http://schemas.microsoft.com/office/powerpoint/2010/main" val="2652011865"/>
      </p:ext>
    </p:extLst>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Title Placeholder 5"/>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7" name="Text Placeholder 6"/>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3"/>
            <a:r>
              <a:rPr lang="en-US" dirty="0"/>
              <a:t>Second level</a:t>
            </a:r>
          </a:p>
          <a:p>
            <a:pPr lvl="2"/>
            <a:r>
              <a:rPr lang="en-US" dirty="0"/>
              <a:t>Third level</a:t>
            </a:r>
          </a:p>
          <a:p>
            <a:pPr lvl="4"/>
            <a:r>
              <a:rPr lang="en-US" dirty="0"/>
              <a:t>Fifth level</a:t>
            </a:r>
          </a:p>
        </p:txBody>
      </p:sp>
      <p:sp>
        <p:nvSpPr>
          <p:cNvPr id="8" name="Date Placeholder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9" name="Footer Placeholder 8"/>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Artem Vergazov. Articulation Points in Multiplex Networks.</a:t>
            </a:r>
            <a:endParaRPr lang="en-US" dirty="0"/>
          </a:p>
        </p:txBody>
      </p:sp>
      <p:sp>
        <p:nvSpPr>
          <p:cNvPr id="10" name="Slide Number Placeholder 9"/>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5A7253-CC57-45F0-8CC3-8D83B614E818}" type="slidenum">
              <a:rPr lang="en-US" smtClean="0"/>
              <a:t>‹#›</a:t>
            </a:fld>
            <a:endParaRPr lang="en-US"/>
          </a:p>
        </p:txBody>
      </p:sp>
      <p:sp>
        <p:nvSpPr>
          <p:cNvPr id="11" name="Google Shape;73;p9"/>
          <p:cNvSpPr/>
          <p:nvPr userDrawn="1"/>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 name="Google Shape;78;p9"/>
          <p:cNvPicPr preferRelativeResize="0"/>
          <p:nvPr userDrawn="1"/>
        </p:nvPicPr>
        <p:blipFill rotWithShape="1">
          <a:blip r:embed="rId10">
            <a:alphaModFix/>
          </a:blip>
          <a:srcRect/>
          <a:stretch/>
        </p:blipFill>
        <p:spPr>
          <a:xfrm rot="-5400000">
            <a:off x="-172868" y="5699770"/>
            <a:ext cx="1204330" cy="202069"/>
          </a:xfrm>
          <a:prstGeom prst="rect">
            <a:avLst/>
          </a:prstGeom>
          <a:noFill/>
          <a:ln>
            <a:noFill/>
          </a:ln>
        </p:spPr>
      </p:pic>
      <p:sp>
        <p:nvSpPr>
          <p:cNvPr id="13" name="Google Shape;24;p3"/>
          <p:cNvSpPr/>
          <p:nvPr userDrawn="1"/>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85326"/>
      </p:ext>
    </p:extLst>
  </p:cSld>
  <p:clrMap bg1="lt1" tx1="dk1" bg2="dk2" tx2="lt2" accent1="accent1" accent2="accent2" accent3="accent3" accent4="accent4" accent5="accent5" accent6="accent6" hlink="hlink" folHlink="folHlink"/>
  <p:sldLayoutIdLst>
    <p:sldLayoutId id="2147483676" r:id="rId1"/>
    <p:sldLayoutId id="2147483683" r:id="rId2"/>
    <p:sldLayoutId id="2147483678" r:id="rId3"/>
    <p:sldLayoutId id="2147483679" r:id="rId4"/>
    <p:sldLayoutId id="2147483680" r:id="rId5"/>
    <p:sldLayoutId id="2147483682" r:id="rId6"/>
    <p:sldLayoutId id="2147483675" r:id="rId7"/>
    <p:sldLayoutId id="2147483681"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1"/>
        </a:buClr>
        <a:buFont typeface="Arial" panose="020B0604020202020204" pitchFamily="34" charset="0"/>
        <a:buChar char="•"/>
        <a:defRPr sz="2800" b="0" i="0" u="none" strike="noStrike" cap="none">
          <a:solidFill>
            <a:srgbClr val="000000"/>
          </a:solidFill>
          <a:latin typeface="Arial"/>
          <a:ea typeface="Arial"/>
          <a:cs typeface="Arial"/>
          <a:sym typeface="Arial"/>
        </a:defRPr>
      </a:lvl1pPr>
      <a:lvl2pPr marL="285750" marR="0" lvl="1" indent="-285750" algn="l" rtl="0">
        <a:lnSpc>
          <a:spcPct val="100000"/>
        </a:lnSpc>
        <a:spcBef>
          <a:spcPts val="0"/>
        </a:spcBef>
        <a:spcAft>
          <a:spcPts val="0"/>
        </a:spcAft>
        <a:buClr>
          <a:srgbClr val="000000"/>
        </a:buClr>
        <a:buFont typeface="Arial" panose="020B0604020202020204" pitchFamily="34" charset="0"/>
        <a:buChar char="•"/>
        <a:defRPr sz="2800" b="0" i="0" u="none" strike="noStrike" cap="none">
          <a:solidFill>
            <a:srgbClr val="000000"/>
          </a:solidFill>
          <a:latin typeface="Arial"/>
          <a:ea typeface="Arial"/>
          <a:cs typeface="Arial"/>
          <a:sym typeface="Arial"/>
        </a:defRPr>
      </a:lvl2pPr>
      <a:lvl3pPr marL="1031875" marR="0" lvl="2" indent="-285750" algn="l" rtl="0">
        <a:lnSpc>
          <a:spcPct val="100000"/>
        </a:lnSpc>
        <a:spcBef>
          <a:spcPts val="0"/>
        </a:spcBef>
        <a:spcAft>
          <a:spcPts val="0"/>
        </a:spcAft>
        <a:buClr>
          <a:schemeClr val="accent1"/>
        </a:buClr>
        <a:buFont typeface="Arial" panose="020B0604020202020204" pitchFamily="34" charset="0"/>
        <a:buChar char="•"/>
        <a:defRPr sz="2000" b="0" i="0" u="none" strike="noStrike" cap="none">
          <a:solidFill>
            <a:srgbClr val="000000"/>
          </a:solidFill>
          <a:latin typeface="Arial"/>
          <a:ea typeface="Arial"/>
          <a:cs typeface="Arial"/>
          <a:sym typeface="Arial"/>
        </a:defRPr>
      </a:lvl3pPr>
      <a:lvl4pPr marL="746125" marR="0" lvl="3" indent="-285750" algn="l" rtl="0">
        <a:lnSpc>
          <a:spcPct val="100000"/>
        </a:lnSpc>
        <a:spcBef>
          <a:spcPts val="0"/>
        </a:spcBef>
        <a:spcAft>
          <a:spcPts val="0"/>
        </a:spcAft>
        <a:buClr>
          <a:schemeClr val="accent1"/>
        </a:buClr>
        <a:buFont typeface="Arial" panose="020B0604020202020204" pitchFamily="34" charset="0"/>
        <a:buChar char="•"/>
        <a:defRPr sz="2400" b="0" i="0" u="none" strike="noStrike" cap="none">
          <a:solidFill>
            <a:srgbClr val="000000"/>
          </a:solidFill>
          <a:latin typeface="Arial"/>
          <a:ea typeface="Arial"/>
          <a:cs typeface="Arial"/>
          <a:sym typeface="Arial"/>
        </a:defRPr>
      </a:lvl4pPr>
      <a:lvl5pPr marL="1376363" marR="0" lvl="4" indent="-285750" algn="l" rtl="0">
        <a:lnSpc>
          <a:spcPct val="100000"/>
        </a:lnSpc>
        <a:spcBef>
          <a:spcPts val="0"/>
        </a:spcBef>
        <a:spcAft>
          <a:spcPts val="0"/>
        </a:spcAft>
        <a:buClr>
          <a:schemeClr val="accent1"/>
        </a:buClr>
        <a:buFont typeface="Arial" panose="020B0604020202020204" pitchFamily="34" charset="0"/>
        <a:buChar char="•"/>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temVergazov/GraphEngin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6" name="TextBox 5"/>
          <p:cNvSpPr txBox="1"/>
          <p:nvPr/>
        </p:nvSpPr>
        <p:spPr>
          <a:xfrm>
            <a:off x="7003228" y="359685"/>
            <a:ext cx="3093539" cy="307777"/>
          </a:xfrm>
          <a:prstGeom prst="rect">
            <a:avLst/>
          </a:prstGeom>
          <a:noFill/>
        </p:spPr>
        <p:txBody>
          <a:bodyPr wrap="square" rtlCol="0">
            <a:spAutoFit/>
          </a:bodyPr>
          <a:lstStyle/>
          <a:p>
            <a:pPr algn="r"/>
            <a:r>
              <a:rPr lang="en-US" i="1" dirty="0"/>
              <a:t>Advanced Computational Science</a:t>
            </a:r>
            <a:endParaRPr lang="ru-RU" i="1" dirty="0"/>
          </a:p>
        </p:txBody>
      </p:sp>
      <p:sp>
        <p:nvSpPr>
          <p:cNvPr id="7" name="Title 1"/>
          <p:cNvSpPr txBox="1">
            <a:spLocks/>
          </p:cNvSpPr>
          <p:nvPr/>
        </p:nvSpPr>
        <p:spPr>
          <a:xfrm>
            <a:off x="1086927" y="1919577"/>
            <a:ext cx="10075654" cy="20027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lumMod val="65000"/>
                    <a:lumOff val="35000"/>
                  </a:schemeClr>
                </a:solidFill>
              </a:rPr>
              <a:t>Articulation Points in Multiplex Networks</a:t>
            </a:r>
            <a:endParaRPr lang="en-US" sz="4000" dirty="0"/>
          </a:p>
        </p:txBody>
      </p:sp>
      <p:sp>
        <p:nvSpPr>
          <p:cNvPr id="8" name="Content Placeholder 2"/>
          <p:cNvSpPr txBox="1">
            <a:spLocks/>
          </p:cNvSpPr>
          <p:nvPr/>
        </p:nvSpPr>
        <p:spPr>
          <a:xfrm>
            <a:off x="3695967" y="4123683"/>
            <a:ext cx="6400800" cy="1219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r"/>
            <a:r>
              <a:rPr lang="en-US" sz="2000" b="0" dirty="0"/>
              <a:t>Student: </a:t>
            </a:r>
            <a:r>
              <a:rPr lang="en-US" sz="2000" b="0" i="1" dirty="0"/>
              <a:t>Artem Vergazov</a:t>
            </a:r>
          </a:p>
          <a:p>
            <a:pPr algn="r"/>
            <a:r>
              <a:rPr lang="en-US" sz="2000" b="0" dirty="0"/>
              <a:t>Research Advisor: </a:t>
            </a:r>
            <a:r>
              <a:rPr lang="en-US" sz="2000" b="0" i="1" dirty="0"/>
              <a:t>Vladimir </a:t>
            </a:r>
            <a:r>
              <a:rPr lang="en-US" sz="2000" b="0" i="1" dirty="0" err="1"/>
              <a:t>Palyulin</a:t>
            </a:r>
            <a:endParaRPr lang="en-US" dirty="0"/>
          </a:p>
          <a:p>
            <a:pPr indent="-457200">
              <a:buFontTx/>
              <a:buChar char="-"/>
            </a:pPr>
            <a:endParaRPr lang="en-US" dirty="0"/>
          </a:p>
          <a:p>
            <a:pPr marL="0" indent="0"/>
            <a:endParaRPr lang="en-US" dirty="0"/>
          </a:p>
          <a:p>
            <a:pPr marL="0" indent="0"/>
            <a:endParaRPr lang="en-US" dirty="0"/>
          </a:p>
          <a:p>
            <a:pPr marL="0" indent="0"/>
            <a:endParaRPr lang="en-US" dirty="0"/>
          </a:p>
          <a:p>
            <a:pPr marL="0" indent="0"/>
            <a:endParaRPr lang="en-US" dirty="0"/>
          </a:p>
        </p:txBody>
      </p:sp>
      <p:sp>
        <p:nvSpPr>
          <p:cNvPr id="9" name="Subtitle 1"/>
          <p:cNvSpPr txBox="1">
            <a:spLocks/>
          </p:cNvSpPr>
          <p:nvPr/>
        </p:nvSpPr>
        <p:spPr>
          <a:xfrm>
            <a:off x="3204795" y="5938164"/>
            <a:ext cx="6400800" cy="340032"/>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ts val="800"/>
              </a:spcBef>
              <a:buFont typeface="Arial" pitchFamily="34" charset="0"/>
              <a:buNone/>
              <a:defRPr sz="3200" b="0" kern="1200">
                <a:solidFill>
                  <a:srgbClr val="595959"/>
                </a:solidFill>
                <a:latin typeface="Arial Unicode MS"/>
                <a:ea typeface="+mn-ea"/>
                <a:cs typeface="Arial Unicode MS"/>
              </a:defRPr>
            </a:lvl1pPr>
            <a:lvl2pPr marL="4572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2pPr>
            <a:lvl3pPr marL="9144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3pPr>
            <a:lvl4pPr marL="13716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4pPr>
            <a:lvl5pPr marL="18288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5pPr>
            <a:lvl6pPr marL="22860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r>
              <a:rPr lang="en-US" dirty="0"/>
              <a:t>January 2023</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10</a:t>
            </a:fld>
            <a:endParaRPr lang="en-US" dirty="0"/>
          </a:p>
        </p:txBody>
      </p:sp>
      <p:sp>
        <p:nvSpPr>
          <p:cNvPr id="5" name="Content Placeholder 4"/>
          <p:cNvSpPr>
            <a:spLocks noGrp="1"/>
          </p:cNvSpPr>
          <p:nvPr>
            <p:ph idx="1"/>
          </p:nvPr>
        </p:nvSpPr>
        <p:spPr/>
        <p:txBody>
          <a:bodyPr>
            <a:normAutofit/>
          </a:bodyPr>
          <a:lstStyle/>
          <a:p>
            <a:r>
              <a:rPr lang="en-US" dirty="0"/>
              <a:t>Study AP in multiplex networks with</a:t>
            </a:r>
          </a:p>
          <a:p>
            <a:pPr marL="514350" indent="-514350">
              <a:buFont typeface="+mj-lt"/>
              <a:buAutoNum type="arabicPeriod"/>
            </a:pPr>
            <a:r>
              <a:rPr lang="en-US" dirty="0"/>
              <a:t>cascade failure of nodes</a:t>
            </a:r>
          </a:p>
          <a:p>
            <a:pPr marL="514350" indent="-514350">
              <a:buFont typeface="+mj-lt"/>
              <a:buAutoNum type="arabicPeriod"/>
            </a:pPr>
            <a:r>
              <a:rPr lang="en-US" dirty="0"/>
              <a:t>articulation points removal strategy.</a:t>
            </a:r>
          </a:p>
          <a:p>
            <a:endParaRPr lang="en-US" dirty="0"/>
          </a:p>
          <a:p>
            <a:r>
              <a:rPr lang="en-US" dirty="0"/>
              <a:t>Study the difference in behavior (network attacks, node failure) between simple and multiplex cases</a:t>
            </a:r>
          </a:p>
        </p:txBody>
      </p:sp>
    </p:spTree>
    <p:extLst>
      <p:ext uri="{BB962C8B-B14F-4D97-AF65-F5344CB8AC3E}">
        <p14:creationId xmlns:p14="http://schemas.microsoft.com/office/powerpoint/2010/main" val="37263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11</a:t>
            </a:fld>
            <a:endParaRPr lang="en-US" dirty="0"/>
          </a:p>
        </p:txBody>
      </p:sp>
      <p:sp>
        <p:nvSpPr>
          <p:cNvPr id="5" name="Content Placeholder 4"/>
          <p:cNvSpPr>
            <a:spLocks noGrp="1"/>
          </p:cNvSpPr>
          <p:nvPr>
            <p:ph idx="1"/>
          </p:nvPr>
        </p:nvSpPr>
        <p:spPr/>
        <p:txBody>
          <a:bodyPr>
            <a:normAutofit/>
          </a:bodyPr>
          <a:lstStyle/>
          <a:p>
            <a:pPr marL="514350" indent="-514350">
              <a:buAutoNum type="arabicPeriod"/>
            </a:pPr>
            <a:r>
              <a:rPr lang="en-US" dirty="0"/>
              <a:t>Study APs in </a:t>
            </a:r>
            <a:r>
              <a:rPr lang="en-US" dirty="0" err="1"/>
              <a:t>Erdős</a:t>
            </a:r>
            <a:r>
              <a:rPr lang="en-US" dirty="0"/>
              <a:t>–</a:t>
            </a:r>
            <a:r>
              <a:rPr lang="en-US" dirty="0" err="1"/>
              <a:t>Rényi</a:t>
            </a:r>
            <a:r>
              <a:rPr lang="en-US" dirty="0"/>
              <a:t> multiplex networks</a:t>
            </a:r>
          </a:p>
          <a:p>
            <a:pPr marL="514350" indent="-514350">
              <a:buAutoNum type="arabicPeriod"/>
            </a:pPr>
            <a:endParaRPr lang="en-US" dirty="0"/>
          </a:p>
          <a:p>
            <a:pPr marL="514350" indent="-514350">
              <a:buAutoNum type="arabicPeriod"/>
            </a:pPr>
            <a:r>
              <a:rPr lang="en-US" dirty="0"/>
              <a:t>Study APs in configuration networks</a:t>
            </a:r>
          </a:p>
          <a:p>
            <a:pPr marL="514350" indent="-514350">
              <a:buAutoNum type="arabicPeriod"/>
            </a:pPr>
            <a:endParaRPr lang="en-US" dirty="0"/>
          </a:p>
          <a:p>
            <a:pPr marL="514350" indent="-514350">
              <a:buAutoNum type="arabicPeriod"/>
            </a:pPr>
            <a:r>
              <a:rPr lang="en-US" dirty="0"/>
              <a:t>Check the statistics of real-world multiplex networks</a:t>
            </a:r>
          </a:p>
        </p:txBody>
      </p:sp>
    </p:spTree>
    <p:extLst>
      <p:ext uri="{BB962C8B-B14F-4D97-AF65-F5344CB8AC3E}">
        <p14:creationId xmlns:p14="http://schemas.microsoft.com/office/powerpoint/2010/main" val="91977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and methodology</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12</a:t>
            </a:fld>
            <a:endParaRPr lang="en-US"/>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69ADC7BA-15A1-EE3E-5C5F-C8D40EA70624}"/>
                  </a:ext>
                </a:extLst>
              </p:cNvPr>
              <p:cNvSpPr txBox="1">
                <a:spLocks/>
              </p:cNvSpPr>
              <p:nvPr/>
            </p:nvSpPr>
            <p:spPr>
              <a:xfrm>
                <a:off x="838200" y="1847850"/>
                <a:ext cx="10515600" cy="4351338"/>
              </a:xfrm>
              <a:prstGeom prst="rect">
                <a:avLst/>
              </a:prstGeom>
            </p:spPr>
            <p:txBody>
              <a:bodyPr vert="horz" lIns="91440" tIns="45720" rIns="91440" bIns="45720" rtlCol="0">
                <a:normAutofit lnSpcReduction="10000"/>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1"/>
                  </a:buClr>
                  <a:buFont typeface="Arial" panose="020B0604020202020204" pitchFamily="34" charset="0"/>
                  <a:buNone/>
                  <a:defRPr sz="2800" b="0" i="0" u="none" strike="noStrike" cap="none">
                    <a:solidFill>
                      <a:srgbClr val="000000"/>
                    </a:solidFill>
                    <a:latin typeface="Arial"/>
                    <a:ea typeface="Arial"/>
                    <a:cs typeface="Arial"/>
                    <a:sym typeface="Arial"/>
                  </a:defRPr>
                </a:lvl1pPr>
                <a:lvl2pPr marL="285750" marR="0" lvl="1" indent="-285750" algn="l" rtl="0">
                  <a:lnSpc>
                    <a:spcPct val="100000"/>
                  </a:lnSpc>
                  <a:spcBef>
                    <a:spcPts val="0"/>
                  </a:spcBef>
                  <a:spcAft>
                    <a:spcPts val="0"/>
                  </a:spcAft>
                  <a:buClr>
                    <a:srgbClr val="000000"/>
                  </a:buClr>
                  <a:buFont typeface="Arial" panose="020B0604020202020204" pitchFamily="34" charset="0"/>
                  <a:buChar char="•"/>
                  <a:defRPr sz="2800" b="0" i="0" u="none" strike="noStrike" cap="none">
                    <a:solidFill>
                      <a:srgbClr val="000000"/>
                    </a:solidFill>
                    <a:latin typeface="Arial"/>
                    <a:ea typeface="Arial"/>
                    <a:cs typeface="Arial"/>
                    <a:sym typeface="Arial"/>
                  </a:defRPr>
                </a:lvl2pPr>
                <a:lvl3pPr marL="746125" marR="0" lvl="2" indent="0" algn="l" rtl="0">
                  <a:lnSpc>
                    <a:spcPct val="100000"/>
                  </a:lnSpc>
                  <a:spcBef>
                    <a:spcPts val="0"/>
                  </a:spcBef>
                  <a:spcAft>
                    <a:spcPts val="0"/>
                  </a:spcAft>
                  <a:buClr>
                    <a:schemeClr val="accent1"/>
                  </a:buClr>
                  <a:buFont typeface="Arial" panose="020B0604020202020204" pitchFamily="34" charset="0"/>
                  <a:buNone/>
                  <a:defRPr sz="2000" b="0" i="0" u="none" strike="noStrike" cap="none">
                    <a:solidFill>
                      <a:srgbClr val="000000"/>
                    </a:solidFill>
                    <a:latin typeface="Arial"/>
                    <a:ea typeface="Arial"/>
                    <a:cs typeface="Arial"/>
                    <a:sym typeface="Arial"/>
                  </a:defRPr>
                </a:lvl3pPr>
                <a:lvl4pPr marL="460375" marR="0" lvl="3" indent="0" algn="l" rtl="0">
                  <a:lnSpc>
                    <a:spcPct val="100000"/>
                  </a:lnSpc>
                  <a:spcBef>
                    <a:spcPts val="0"/>
                  </a:spcBef>
                  <a:spcAft>
                    <a:spcPts val="0"/>
                  </a:spcAft>
                  <a:buClr>
                    <a:schemeClr val="accent1"/>
                  </a:buClr>
                  <a:buFont typeface="Arial" panose="020B0604020202020204" pitchFamily="34" charset="0"/>
                  <a:buNone/>
                  <a:defRPr sz="2400" b="0" i="0" u="none" strike="noStrike" cap="none">
                    <a:solidFill>
                      <a:srgbClr val="000000"/>
                    </a:solidFill>
                    <a:latin typeface="Arial"/>
                    <a:ea typeface="Arial"/>
                    <a:cs typeface="Arial"/>
                    <a:sym typeface="Arial"/>
                  </a:defRPr>
                </a:lvl4pPr>
                <a:lvl5pPr marL="1090613" marR="0" lvl="4" indent="0" algn="l" rtl="0">
                  <a:lnSpc>
                    <a:spcPct val="100000"/>
                  </a:lnSpc>
                  <a:spcBef>
                    <a:spcPts val="0"/>
                  </a:spcBef>
                  <a:spcAft>
                    <a:spcPts val="0"/>
                  </a:spcAft>
                  <a:buClr>
                    <a:schemeClr val="accent1"/>
                  </a:buClr>
                  <a:buFont typeface="Arial" panose="020B0604020202020204" pitchFamily="34" charset="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514350">
                  <a:buFont typeface="Arial" panose="020B0604020202020204" pitchFamily="34" charset="0"/>
                  <a:buAutoNum type="arabicPeriod"/>
                </a:pPr>
                <a:r>
                  <a:rPr lang="en-US" dirty="0"/>
                  <a:t>Generation of a set of networks from a certain distribution</a:t>
                </a:r>
              </a:p>
              <a:p>
                <a:pPr marL="514350" indent="-514350">
                  <a:buFont typeface="Arial" panose="020B0604020202020204" pitchFamily="34" charset="0"/>
                  <a:buAutoNum type="arabicPeriod"/>
                </a:pPr>
                <a:endParaRPr lang="en-US" dirty="0"/>
              </a:p>
              <a:p>
                <a:pPr marL="514350" indent="-514350">
                  <a:buFont typeface="Arial" panose="020B0604020202020204" pitchFamily="34" charset="0"/>
                  <a:buAutoNum type="arabicPeriod"/>
                </a:pPr>
                <a:r>
                  <a:rPr lang="en-US" dirty="0"/>
                  <a:t>Application of cascade of failures</a:t>
                </a:r>
              </a:p>
              <a:p>
                <a:pPr marL="514350" indent="-514350">
                  <a:buFont typeface="Arial" panose="020B0604020202020204" pitchFamily="34" charset="0"/>
                  <a:buAutoNum type="arabicPeriod"/>
                </a:pPr>
                <a:endParaRPr lang="en-US" dirty="0"/>
              </a:p>
              <a:p>
                <a:pPr marL="514350" indent="-514350">
                  <a:buFont typeface="Arial" panose="020B0604020202020204" pitchFamily="34" charset="0"/>
                  <a:buAutoNum type="arabicPeriod"/>
                </a:pPr>
                <a:r>
                  <a:rPr lang="en-US" dirty="0"/>
                  <a:t>Obtaining AP metrics (fraction)</a:t>
                </a:r>
              </a:p>
              <a:p>
                <a:pPr marL="514350" indent="-514350">
                  <a:buFont typeface="Arial" panose="020B0604020202020204" pitchFamily="34" charset="0"/>
                  <a:buAutoNum type="arabicPeriod"/>
                </a:pPr>
                <a:endParaRPr lang="en-US" dirty="0"/>
              </a:p>
              <a:p>
                <a:r>
                  <a:rPr lang="en-US" dirty="0"/>
                  <a:t>Stack:</a:t>
                </a:r>
              </a:p>
              <a:p>
                <a:r>
                  <a:rPr lang="en-US" b="1" dirty="0"/>
                  <a:t>vanilla C++</a:t>
                </a:r>
                <a:r>
                  <a:rPr lang="en-US" dirty="0"/>
                  <a:t> (final simulations on large graphs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a:t>
                </a:r>
              </a:p>
              <a:p>
                <a:r>
                  <a:rPr lang="en-US" b="1" dirty="0"/>
                  <a:t>Python: </a:t>
                </a:r>
                <a:r>
                  <a:rPr lang="en-US" b="1" dirty="0" err="1"/>
                  <a:t>NetworkX</a:t>
                </a:r>
                <a:r>
                  <a:rPr lang="en-US" b="1" dirty="0"/>
                  <a:t>, Matplotlib</a:t>
                </a:r>
                <a:r>
                  <a:rPr lang="en-US" dirty="0"/>
                  <a:t> (prototyping and plotting)</a:t>
                </a:r>
                <a:endParaRPr lang="ru-RU" dirty="0"/>
              </a:p>
              <a:p>
                <a:endParaRPr lang="ru-RU" dirty="0"/>
              </a:p>
              <a:p>
                <a:r>
                  <a:rPr lang="en-US" dirty="0">
                    <a:hlinkClick r:id="rId3"/>
                  </a:rPr>
                  <a:t>https://github.com/ArtemVergazov/GraphEngine</a:t>
                </a:r>
                <a:endParaRPr lang="en-US" dirty="0"/>
              </a:p>
            </p:txBody>
          </p:sp>
        </mc:Choice>
        <mc:Fallback xmlns="">
          <p:sp>
            <p:nvSpPr>
              <p:cNvPr id="6" name="Content Placeholder 4">
                <a:extLst>
                  <a:ext uri="{FF2B5EF4-FFF2-40B4-BE49-F238E27FC236}">
                    <a16:creationId xmlns:a16="http://schemas.microsoft.com/office/drawing/2014/main" id="{69ADC7BA-15A1-EE3E-5C5F-C8D40EA70624}"/>
                  </a:ext>
                </a:extLst>
              </p:cNvPr>
              <p:cNvSpPr txBox="1">
                <a:spLocks noRot="1" noChangeAspect="1" noMove="1" noResize="1" noEditPoints="1" noAdjustHandles="1" noChangeArrowheads="1" noChangeShapeType="1" noTextEdit="1"/>
              </p:cNvSpPr>
              <p:nvPr/>
            </p:nvSpPr>
            <p:spPr>
              <a:xfrm>
                <a:off x="838200" y="1847850"/>
                <a:ext cx="10515600" cy="4351338"/>
              </a:xfrm>
              <a:prstGeom prst="rect">
                <a:avLst/>
              </a:prstGeom>
              <a:blipFill>
                <a:blip r:embed="rId4"/>
                <a:stretch>
                  <a:fillRect l="-1217" t="-2381" b="-3081"/>
                </a:stretch>
              </a:blipFill>
            </p:spPr>
            <p:txBody>
              <a:bodyPr/>
              <a:lstStyle/>
              <a:p>
                <a:r>
                  <a:rPr lang="ru-RU">
                    <a:noFill/>
                  </a:rPr>
                  <a:t> </a:t>
                </a:r>
              </a:p>
            </p:txBody>
          </p:sp>
        </mc:Fallback>
      </mc:AlternateContent>
    </p:spTree>
    <p:extLst>
      <p:ext uri="{BB962C8B-B14F-4D97-AF65-F5344CB8AC3E}">
        <p14:creationId xmlns:p14="http://schemas.microsoft.com/office/powerpoint/2010/main" val="2471131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диаграмма&#10;&#10;Автоматически созданное описание">
            <a:extLst>
              <a:ext uri="{FF2B5EF4-FFF2-40B4-BE49-F238E27FC236}">
                <a16:creationId xmlns:a16="http://schemas.microsoft.com/office/drawing/2014/main" id="{0FF6CE10-CBF6-EE2F-38EA-388E8CAC0ED1}"/>
              </a:ext>
            </a:extLst>
          </p:cNvPr>
          <p:cNvPicPr>
            <a:picLocks noChangeAspect="1"/>
          </p:cNvPicPr>
          <p:nvPr/>
        </p:nvPicPr>
        <p:blipFill>
          <a:blip r:embed="rId3"/>
          <a:stretch>
            <a:fillRect/>
          </a:stretch>
        </p:blipFill>
        <p:spPr>
          <a:xfrm>
            <a:off x="950857" y="871333"/>
            <a:ext cx="6541590" cy="4906193"/>
          </a:xfrm>
          <a:prstGeom prst="rect">
            <a:avLst/>
          </a:prstGeom>
        </p:spPr>
      </p:pic>
      <p:sp>
        <p:nvSpPr>
          <p:cNvPr id="2" name="Title 1"/>
          <p:cNvSpPr>
            <a:spLocks noGrp="1"/>
          </p:cNvSpPr>
          <p:nvPr>
            <p:ph type="title"/>
          </p:nvPr>
        </p:nvSpPr>
        <p:spPr/>
        <p:txBody>
          <a:bodyPr/>
          <a:lstStyle/>
          <a:p>
            <a:r>
              <a:rPr lang="en-US" dirty="0"/>
              <a:t>Results. ER multiplex network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13</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36F0C3-8A6D-C418-9D74-DBFEF3A996C1}"/>
                  </a:ext>
                </a:extLst>
              </p:cNvPr>
              <p:cNvSpPr txBox="1"/>
              <p:nvPr/>
            </p:nvSpPr>
            <p:spPr>
              <a:xfrm>
                <a:off x="730070" y="5800838"/>
                <a:ext cx="8166503" cy="646331"/>
              </a:xfrm>
              <a:prstGeom prst="rect">
                <a:avLst/>
              </a:prstGeom>
              <a:noFill/>
            </p:spPr>
            <p:txBody>
              <a:bodyPr wrap="square" rtlCol="0">
                <a:spAutoFit/>
              </a:bodyPr>
              <a:lstStyle/>
              <a:p>
                <a:pPr algn="ctr"/>
                <a:r>
                  <a:rPr lang="en-US" sz="1800" dirty="0"/>
                  <a:t>Fraction of articulation points in </a:t>
                </a:r>
                <a:r>
                  <a:rPr lang="en-US" sz="1800" dirty="0" err="1"/>
                  <a:t>Erdős</a:t>
                </a:r>
                <a:r>
                  <a:rPr lang="en-US" sz="1800" dirty="0"/>
                  <a:t>–</a:t>
                </a:r>
                <a:r>
                  <a:rPr lang="en-US" sz="1800" dirty="0" err="1"/>
                  <a:t>Rényi</a:t>
                </a:r>
                <a:r>
                  <a:rPr lang="en-US" sz="1800" dirty="0"/>
                  <a:t> (ER) two-layer network (</a:t>
                </a:r>
                <a14:m>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oMath>
                </a14:m>
                <a:r>
                  <a:rPr lang="en-US" sz="1800" dirty="0"/>
                  <a:t>). </a:t>
                </a:r>
                <a14:m>
                  <m:oMath xmlns:m="http://schemas.openxmlformats.org/officeDocument/2006/math">
                    <m:r>
                      <a:rPr lang="en-US" sz="1800" b="0" i="1" smtClean="0">
                        <a:latin typeface="Cambria Math" panose="02040503050406030204" pitchFamily="18" charset="0"/>
                      </a:rPr>
                      <m:t>𝑐</m:t>
                    </m:r>
                  </m:oMath>
                </a14:m>
                <a:r>
                  <a:rPr lang="en-US" sz="1800" dirty="0"/>
                  <a:t> is the mean degree of the network nodes.</a:t>
                </a:r>
                <a:endParaRPr lang="ru-RU" sz="1800" dirty="0"/>
              </a:p>
            </p:txBody>
          </p:sp>
        </mc:Choice>
        <mc:Fallback xmlns="">
          <p:sp>
            <p:nvSpPr>
              <p:cNvPr id="9" name="TextBox 8">
                <a:extLst>
                  <a:ext uri="{FF2B5EF4-FFF2-40B4-BE49-F238E27FC236}">
                    <a16:creationId xmlns:a16="http://schemas.microsoft.com/office/drawing/2014/main" id="{4436F0C3-8A6D-C418-9D74-DBFEF3A996C1}"/>
                  </a:ext>
                </a:extLst>
              </p:cNvPr>
              <p:cNvSpPr txBox="1">
                <a:spLocks noRot="1" noChangeAspect="1" noMove="1" noResize="1" noEditPoints="1" noAdjustHandles="1" noChangeArrowheads="1" noChangeShapeType="1" noTextEdit="1"/>
              </p:cNvSpPr>
              <p:nvPr/>
            </p:nvSpPr>
            <p:spPr>
              <a:xfrm>
                <a:off x="730070" y="5800838"/>
                <a:ext cx="8166503" cy="646331"/>
              </a:xfrm>
              <a:prstGeom prst="rect">
                <a:avLst/>
              </a:prstGeom>
              <a:blipFill>
                <a:blip r:embed="rId4"/>
                <a:stretch>
                  <a:fillRect l="-224" t="-4717" r="-822" b="-15094"/>
                </a:stretch>
              </a:blipFill>
            </p:spPr>
            <p:txBody>
              <a:bodyPr/>
              <a:lstStyle/>
              <a:p>
                <a:r>
                  <a:rPr lang="ru-RU">
                    <a:noFill/>
                  </a:rPr>
                  <a:t> </a:t>
                </a:r>
              </a:p>
            </p:txBody>
          </p:sp>
        </mc:Fallback>
      </mc:AlternateContent>
      <p:pic>
        <p:nvPicPr>
          <p:cNvPr id="10" name="Рисунок 9"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1B246A98-D69C-8E67-9757-F4D4EDE36888}"/>
              </a:ext>
            </a:extLst>
          </p:cNvPr>
          <p:cNvPicPr>
            <a:picLocks noChangeAspect="1"/>
          </p:cNvPicPr>
          <p:nvPr/>
        </p:nvPicPr>
        <p:blipFill>
          <a:blip r:embed="rId5"/>
          <a:stretch>
            <a:fillRect/>
          </a:stretch>
        </p:blipFill>
        <p:spPr>
          <a:xfrm>
            <a:off x="7720363" y="2362408"/>
            <a:ext cx="3633437" cy="2008325"/>
          </a:xfrm>
          <a:prstGeom prst="rect">
            <a:avLst/>
          </a:prstGeom>
        </p:spPr>
      </p:pic>
    </p:spTree>
    <p:extLst>
      <p:ext uri="{BB962C8B-B14F-4D97-AF65-F5344CB8AC3E}">
        <p14:creationId xmlns:p14="http://schemas.microsoft.com/office/powerpoint/2010/main" val="4039250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descr="Изображение выглядит как диаграмма&#10;&#10;Автоматически созданное описание">
            <a:extLst>
              <a:ext uri="{FF2B5EF4-FFF2-40B4-BE49-F238E27FC236}">
                <a16:creationId xmlns:a16="http://schemas.microsoft.com/office/drawing/2014/main" id="{6D07FEB5-2A1C-751A-C41A-8BF6BAC45653}"/>
              </a:ext>
            </a:extLst>
          </p:cNvPr>
          <p:cNvPicPr>
            <a:picLocks noChangeAspect="1"/>
          </p:cNvPicPr>
          <p:nvPr/>
        </p:nvPicPr>
        <p:blipFill>
          <a:blip r:embed="rId3"/>
          <a:stretch>
            <a:fillRect/>
          </a:stretch>
        </p:blipFill>
        <p:spPr>
          <a:xfrm>
            <a:off x="584347" y="1246346"/>
            <a:ext cx="5870242" cy="4402681"/>
          </a:xfrm>
          <a:prstGeom prst="rect">
            <a:avLst/>
          </a:prstGeom>
        </p:spPr>
      </p:pic>
      <p:pic>
        <p:nvPicPr>
          <p:cNvPr id="5" name="Рисунок 4" descr="Изображение выглядит как диаграмма&#10;&#10;Автоматически созданное описание">
            <a:extLst>
              <a:ext uri="{FF2B5EF4-FFF2-40B4-BE49-F238E27FC236}">
                <a16:creationId xmlns:a16="http://schemas.microsoft.com/office/drawing/2014/main" id="{DD24B66F-2B3E-50AC-FC45-694BE82F6111}"/>
              </a:ext>
            </a:extLst>
          </p:cNvPr>
          <p:cNvPicPr>
            <a:picLocks noChangeAspect="1"/>
          </p:cNvPicPr>
          <p:nvPr/>
        </p:nvPicPr>
        <p:blipFill>
          <a:blip r:embed="rId4"/>
          <a:stretch>
            <a:fillRect/>
          </a:stretch>
        </p:blipFill>
        <p:spPr>
          <a:xfrm>
            <a:off x="6211566" y="1208973"/>
            <a:ext cx="5979351" cy="4484514"/>
          </a:xfrm>
          <a:prstGeom prst="rect">
            <a:avLst/>
          </a:prstGeom>
        </p:spPr>
      </p:pic>
      <p:sp>
        <p:nvSpPr>
          <p:cNvPr id="2" name="Title 1"/>
          <p:cNvSpPr>
            <a:spLocks noGrp="1"/>
          </p:cNvSpPr>
          <p:nvPr>
            <p:ph type="title"/>
          </p:nvPr>
        </p:nvSpPr>
        <p:spPr/>
        <p:txBody>
          <a:bodyPr/>
          <a:lstStyle/>
          <a:p>
            <a:r>
              <a:rPr lang="en-US" dirty="0"/>
              <a:t>Results. ER multiplex network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14</a:t>
            </a:fld>
            <a:endParaRPr lang="en-US"/>
          </a:p>
        </p:txBody>
      </p:sp>
      <p:sp>
        <p:nvSpPr>
          <p:cNvPr id="9" name="TextBox 8">
            <a:extLst>
              <a:ext uri="{FF2B5EF4-FFF2-40B4-BE49-F238E27FC236}">
                <a16:creationId xmlns:a16="http://schemas.microsoft.com/office/drawing/2014/main" id="{1C8B02B2-517B-FA4A-ABC6-67F6CA16FB39}"/>
              </a:ext>
            </a:extLst>
          </p:cNvPr>
          <p:cNvSpPr txBox="1"/>
          <p:nvPr/>
        </p:nvSpPr>
        <p:spPr>
          <a:xfrm>
            <a:off x="2489685" y="5632885"/>
            <a:ext cx="2503420" cy="461665"/>
          </a:xfrm>
          <a:prstGeom prst="rect">
            <a:avLst/>
          </a:prstGeom>
          <a:noFill/>
        </p:spPr>
        <p:txBody>
          <a:bodyPr wrap="square" rtlCol="0">
            <a:spAutoFit/>
          </a:bodyPr>
          <a:lstStyle/>
          <a:p>
            <a:r>
              <a:rPr lang="en-US" sz="2400" dirty="0"/>
              <a:t>Monoplex case</a:t>
            </a:r>
            <a:endParaRPr lang="ru-RU" sz="2400" dirty="0"/>
          </a:p>
        </p:txBody>
      </p:sp>
      <p:sp>
        <p:nvSpPr>
          <p:cNvPr id="10" name="TextBox 9">
            <a:extLst>
              <a:ext uri="{FF2B5EF4-FFF2-40B4-BE49-F238E27FC236}">
                <a16:creationId xmlns:a16="http://schemas.microsoft.com/office/drawing/2014/main" id="{E42F741C-1649-FE73-4EA0-4F2B37C1DF15}"/>
              </a:ext>
            </a:extLst>
          </p:cNvPr>
          <p:cNvSpPr txBox="1"/>
          <p:nvPr/>
        </p:nvSpPr>
        <p:spPr>
          <a:xfrm>
            <a:off x="8153400" y="5632884"/>
            <a:ext cx="2503420" cy="461665"/>
          </a:xfrm>
          <a:prstGeom prst="rect">
            <a:avLst/>
          </a:prstGeom>
          <a:noFill/>
        </p:spPr>
        <p:txBody>
          <a:bodyPr wrap="square" rtlCol="0">
            <a:spAutoFit/>
          </a:bodyPr>
          <a:lstStyle/>
          <a:p>
            <a:r>
              <a:rPr lang="en-US" sz="2400" dirty="0"/>
              <a:t>Multiplex case</a:t>
            </a:r>
            <a:endParaRPr lang="ru-RU" sz="2400" dirty="0"/>
          </a:p>
        </p:txBody>
      </p:sp>
    </p:spTree>
    <p:extLst>
      <p:ext uri="{BB962C8B-B14F-4D97-AF65-F5344CB8AC3E}">
        <p14:creationId xmlns:p14="http://schemas.microsoft.com/office/powerpoint/2010/main" val="3219346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диаграмма&#10;&#10;Автоматически созданное описание">
            <a:extLst>
              <a:ext uri="{FF2B5EF4-FFF2-40B4-BE49-F238E27FC236}">
                <a16:creationId xmlns:a16="http://schemas.microsoft.com/office/drawing/2014/main" id="{0CC9C664-E8B5-6D46-38E3-6174A9D2FFC8}"/>
              </a:ext>
            </a:extLst>
          </p:cNvPr>
          <p:cNvPicPr>
            <a:picLocks noChangeAspect="1"/>
          </p:cNvPicPr>
          <p:nvPr/>
        </p:nvPicPr>
        <p:blipFill>
          <a:blip r:embed="rId3"/>
          <a:stretch>
            <a:fillRect/>
          </a:stretch>
        </p:blipFill>
        <p:spPr>
          <a:xfrm>
            <a:off x="662928" y="1541069"/>
            <a:ext cx="5852172" cy="4389129"/>
          </a:xfrm>
          <a:prstGeom prst="rect">
            <a:avLst/>
          </a:prstGeom>
        </p:spPr>
      </p:pic>
      <p:sp>
        <p:nvSpPr>
          <p:cNvPr id="2" name="Title 1"/>
          <p:cNvSpPr>
            <a:spLocks noGrp="1"/>
          </p:cNvSpPr>
          <p:nvPr>
            <p:ph type="title"/>
          </p:nvPr>
        </p:nvSpPr>
        <p:spPr/>
        <p:txBody>
          <a:bodyPr/>
          <a:lstStyle/>
          <a:p>
            <a:r>
              <a:rPr lang="en-US" dirty="0"/>
              <a:t>Results. GCC size</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15</a:t>
            </a:fld>
            <a:endParaRPr lang="en-US"/>
          </a:p>
        </p:txBody>
      </p:sp>
      <p:pic>
        <p:nvPicPr>
          <p:cNvPr id="9" name="Рисунок 8" descr="Изображение выглядит как диаграмма&#10;&#10;Автоматически созданное описание">
            <a:extLst>
              <a:ext uri="{FF2B5EF4-FFF2-40B4-BE49-F238E27FC236}">
                <a16:creationId xmlns:a16="http://schemas.microsoft.com/office/drawing/2014/main" id="{961AB5EA-B0CC-818B-6E0D-110480A3FEE1}"/>
              </a:ext>
            </a:extLst>
          </p:cNvPr>
          <p:cNvPicPr>
            <a:picLocks noChangeAspect="1"/>
          </p:cNvPicPr>
          <p:nvPr/>
        </p:nvPicPr>
        <p:blipFill>
          <a:blip r:embed="rId4"/>
          <a:stretch>
            <a:fillRect/>
          </a:stretch>
        </p:blipFill>
        <p:spPr>
          <a:xfrm>
            <a:off x="6339828" y="1541070"/>
            <a:ext cx="5852172" cy="438912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6D41698-5E42-7C51-25CB-DA52250264D2}"/>
                  </a:ext>
                </a:extLst>
              </p:cNvPr>
              <p:cNvSpPr txBox="1"/>
              <p:nvPr/>
            </p:nvSpPr>
            <p:spPr>
              <a:xfrm>
                <a:off x="2767155" y="1427891"/>
                <a:ext cx="7145345" cy="525593"/>
              </a:xfrm>
              <a:prstGeom prst="rect">
                <a:avLst/>
              </a:prstGeom>
              <a:noFill/>
            </p:spPr>
            <p:txBody>
              <a:bodyPr wrap="square" rtlCol="0">
                <a:spAutoFit/>
              </a:bodyPr>
              <a:lstStyle/>
              <a:p>
                <a:pPr algn="ctr"/>
                <a:r>
                  <a:rPr lang="en-US" dirty="0"/>
                  <a:t>Relative size of the giant connected component (GCC) after </a:t>
                </a:r>
                <a:r>
                  <a:rPr lang="en-US" i="1" dirty="0"/>
                  <a:t>t</a:t>
                </a:r>
                <a:r>
                  <a:rPr lang="en-US" dirty="0"/>
                  <a:t> steps of AP removal, as a function of the mean degree </a:t>
                </a:r>
                <a:r>
                  <a:rPr lang="en-US" i="1" dirty="0"/>
                  <a:t>c </a:t>
                </a:r>
                <a:r>
                  <a:rPr lang="en-US" dirty="0"/>
                  <a:t>in ER monoplex and multiplex networks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dirty="0"/>
                  <a:t>).</a:t>
                </a:r>
                <a:endParaRPr lang="ru-RU" dirty="0"/>
              </a:p>
            </p:txBody>
          </p:sp>
        </mc:Choice>
        <mc:Fallback xmlns="">
          <p:sp>
            <p:nvSpPr>
              <p:cNvPr id="10" name="TextBox 9">
                <a:extLst>
                  <a:ext uri="{FF2B5EF4-FFF2-40B4-BE49-F238E27FC236}">
                    <a16:creationId xmlns:a16="http://schemas.microsoft.com/office/drawing/2014/main" id="{F6D41698-5E42-7C51-25CB-DA52250264D2}"/>
                  </a:ext>
                </a:extLst>
              </p:cNvPr>
              <p:cNvSpPr txBox="1">
                <a:spLocks noRot="1" noChangeAspect="1" noMove="1" noResize="1" noEditPoints="1" noAdjustHandles="1" noChangeArrowheads="1" noChangeShapeType="1" noTextEdit="1"/>
              </p:cNvSpPr>
              <p:nvPr/>
            </p:nvSpPr>
            <p:spPr>
              <a:xfrm>
                <a:off x="2767155" y="1427891"/>
                <a:ext cx="7145345" cy="525593"/>
              </a:xfrm>
              <a:prstGeom prst="rect">
                <a:avLst/>
              </a:prstGeom>
              <a:blipFill>
                <a:blip r:embed="rId5"/>
                <a:stretch>
                  <a:fillRect t="-2326" r="-171" b="-12791"/>
                </a:stretch>
              </a:blipFill>
            </p:spPr>
            <p:txBody>
              <a:bodyPr/>
              <a:lstStyle/>
              <a:p>
                <a:r>
                  <a:rPr lang="ru-RU">
                    <a:noFill/>
                  </a:rPr>
                  <a:t> </a:t>
                </a:r>
              </a:p>
            </p:txBody>
          </p:sp>
        </mc:Fallback>
      </mc:AlternateContent>
      <p:sp>
        <p:nvSpPr>
          <p:cNvPr id="11" name="TextBox 10">
            <a:extLst>
              <a:ext uri="{FF2B5EF4-FFF2-40B4-BE49-F238E27FC236}">
                <a16:creationId xmlns:a16="http://schemas.microsoft.com/office/drawing/2014/main" id="{BB7DF378-D7E2-9DC3-16EA-CE62DFC07173}"/>
              </a:ext>
            </a:extLst>
          </p:cNvPr>
          <p:cNvSpPr txBox="1"/>
          <p:nvPr/>
        </p:nvSpPr>
        <p:spPr>
          <a:xfrm>
            <a:off x="2489685" y="5939520"/>
            <a:ext cx="2503420" cy="461665"/>
          </a:xfrm>
          <a:prstGeom prst="rect">
            <a:avLst/>
          </a:prstGeom>
          <a:noFill/>
        </p:spPr>
        <p:txBody>
          <a:bodyPr wrap="square" rtlCol="0">
            <a:spAutoFit/>
          </a:bodyPr>
          <a:lstStyle/>
          <a:p>
            <a:r>
              <a:rPr lang="en-US" sz="2400" dirty="0"/>
              <a:t>Monoplex case</a:t>
            </a:r>
            <a:endParaRPr lang="ru-RU" sz="2400" dirty="0"/>
          </a:p>
        </p:txBody>
      </p:sp>
      <p:sp>
        <p:nvSpPr>
          <p:cNvPr id="12" name="TextBox 11">
            <a:extLst>
              <a:ext uri="{FF2B5EF4-FFF2-40B4-BE49-F238E27FC236}">
                <a16:creationId xmlns:a16="http://schemas.microsoft.com/office/drawing/2014/main" id="{5BE76E8C-6EDE-89E4-AF56-FAD208218196}"/>
              </a:ext>
            </a:extLst>
          </p:cNvPr>
          <p:cNvSpPr txBox="1"/>
          <p:nvPr/>
        </p:nvSpPr>
        <p:spPr>
          <a:xfrm>
            <a:off x="8153400" y="5939519"/>
            <a:ext cx="2503420" cy="461665"/>
          </a:xfrm>
          <a:prstGeom prst="rect">
            <a:avLst/>
          </a:prstGeom>
          <a:noFill/>
        </p:spPr>
        <p:txBody>
          <a:bodyPr wrap="square" rtlCol="0">
            <a:spAutoFit/>
          </a:bodyPr>
          <a:lstStyle/>
          <a:p>
            <a:r>
              <a:rPr lang="en-US" sz="2400" dirty="0"/>
              <a:t>Multiplex case</a:t>
            </a:r>
            <a:endParaRPr lang="ru-RU" sz="2400" dirty="0"/>
          </a:p>
        </p:txBody>
      </p:sp>
    </p:spTree>
    <p:extLst>
      <p:ext uri="{BB962C8B-B14F-4D97-AF65-F5344CB8AC3E}">
        <p14:creationId xmlns:p14="http://schemas.microsoft.com/office/powerpoint/2010/main" val="3520795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descr="Изображение выглядит как диаграмма&#10;&#10;Автоматически созданное описание">
            <a:extLst>
              <a:ext uri="{FF2B5EF4-FFF2-40B4-BE49-F238E27FC236}">
                <a16:creationId xmlns:a16="http://schemas.microsoft.com/office/drawing/2014/main" id="{CEF84DD5-E286-F564-6D2B-58466D58206D}"/>
              </a:ext>
            </a:extLst>
          </p:cNvPr>
          <p:cNvPicPr>
            <a:picLocks noChangeAspect="1"/>
          </p:cNvPicPr>
          <p:nvPr/>
        </p:nvPicPr>
        <p:blipFill>
          <a:blip r:embed="rId3"/>
          <a:stretch>
            <a:fillRect/>
          </a:stretch>
        </p:blipFill>
        <p:spPr>
          <a:xfrm>
            <a:off x="731379" y="943408"/>
            <a:ext cx="6461765" cy="4846324"/>
          </a:xfrm>
          <a:prstGeom prst="rect">
            <a:avLst/>
          </a:prstGeom>
        </p:spPr>
      </p:pic>
      <p:sp>
        <p:nvSpPr>
          <p:cNvPr id="2" name="Title 1"/>
          <p:cNvSpPr>
            <a:spLocks noGrp="1"/>
          </p:cNvSpPr>
          <p:nvPr>
            <p:ph type="title"/>
          </p:nvPr>
        </p:nvSpPr>
        <p:spPr/>
        <p:txBody>
          <a:bodyPr/>
          <a:lstStyle/>
          <a:p>
            <a:r>
              <a:rPr lang="en-US" dirty="0"/>
              <a:t>Results. Scale-free multiplex network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16</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36F0C3-8A6D-C418-9D74-DBFEF3A996C1}"/>
                  </a:ext>
                </a:extLst>
              </p:cNvPr>
              <p:cNvSpPr txBox="1"/>
              <p:nvPr/>
            </p:nvSpPr>
            <p:spPr>
              <a:xfrm>
                <a:off x="731379" y="5749876"/>
                <a:ext cx="7315200" cy="646331"/>
              </a:xfrm>
              <a:prstGeom prst="rect">
                <a:avLst/>
              </a:prstGeom>
              <a:noFill/>
            </p:spPr>
            <p:txBody>
              <a:bodyPr wrap="square" rtlCol="0">
                <a:spAutoFit/>
              </a:bodyPr>
              <a:lstStyle/>
              <a:p>
                <a:pPr algn="ctr"/>
                <a:r>
                  <a:rPr lang="en-US" sz="1800" dirty="0"/>
                  <a:t>Fraction of articulation points in scale-free two-layer network (</a:t>
                </a:r>
                <a14:m>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oMath>
                </a14:m>
                <a:r>
                  <a:rPr lang="en-US" sz="1800" dirty="0"/>
                  <a:t>). </a:t>
                </a:r>
                <a14:m>
                  <m:oMath xmlns:m="http://schemas.openxmlformats.org/officeDocument/2006/math">
                    <m:r>
                      <a:rPr lang="en-US" sz="1800" b="0" i="1" smtClean="0">
                        <a:latin typeface="Cambria Math" panose="02040503050406030204" pitchFamily="18" charset="0"/>
                      </a:rPr>
                      <m:t>𝑐</m:t>
                    </m:r>
                  </m:oMath>
                </a14:m>
                <a:r>
                  <a:rPr lang="en-US" sz="1800" dirty="0"/>
                  <a:t> is the mean degree of the network nodes.</a:t>
                </a:r>
                <a:endParaRPr lang="ru-RU" sz="1800" dirty="0"/>
              </a:p>
            </p:txBody>
          </p:sp>
        </mc:Choice>
        <mc:Fallback xmlns="">
          <p:sp>
            <p:nvSpPr>
              <p:cNvPr id="9" name="TextBox 8">
                <a:extLst>
                  <a:ext uri="{FF2B5EF4-FFF2-40B4-BE49-F238E27FC236}">
                    <a16:creationId xmlns:a16="http://schemas.microsoft.com/office/drawing/2014/main" id="{4436F0C3-8A6D-C418-9D74-DBFEF3A996C1}"/>
                  </a:ext>
                </a:extLst>
              </p:cNvPr>
              <p:cNvSpPr txBox="1">
                <a:spLocks noRot="1" noChangeAspect="1" noMove="1" noResize="1" noEditPoints="1" noAdjustHandles="1" noChangeArrowheads="1" noChangeShapeType="1" noTextEdit="1"/>
              </p:cNvSpPr>
              <p:nvPr/>
            </p:nvSpPr>
            <p:spPr>
              <a:xfrm>
                <a:off x="731379" y="5749876"/>
                <a:ext cx="7315200" cy="646331"/>
              </a:xfrm>
              <a:prstGeom prst="rect">
                <a:avLst/>
              </a:prstGeom>
              <a:blipFill>
                <a:blip r:embed="rId4"/>
                <a:stretch>
                  <a:fillRect l="-250" t="-3774" r="-1000" b="-15094"/>
                </a:stretch>
              </a:blipFill>
            </p:spPr>
            <p:txBody>
              <a:bodyPr/>
              <a:lstStyle/>
              <a:p>
                <a:r>
                  <a:rPr lang="ru-RU">
                    <a:noFill/>
                  </a:rPr>
                  <a:t> </a:t>
                </a:r>
              </a:p>
            </p:txBody>
          </p:sp>
        </mc:Fallback>
      </mc:AlternateContent>
      <p:pic>
        <p:nvPicPr>
          <p:cNvPr id="10" name="Рисунок 9"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1B246A98-D69C-8E67-9757-F4D4EDE36888}"/>
              </a:ext>
            </a:extLst>
          </p:cNvPr>
          <p:cNvPicPr>
            <a:picLocks noChangeAspect="1"/>
          </p:cNvPicPr>
          <p:nvPr/>
        </p:nvPicPr>
        <p:blipFill>
          <a:blip r:embed="rId5"/>
          <a:stretch>
            <a:fillRect/>
          </a:stretch>
        </p:blipFill>
        <p:spPr>
          <a:xfrm>
            <a:off x="7720363" y="2362408"/>
            <a:ext cx="3633437" cy="2008325"/>
          </a:xfrm>
          <a:prstGeom prst="rect">
            <a:avLst/>
          </a:prstGeom>
        </p:spPr>
      </p:pic>
    </p:spTree>
    <p:extLst>
      <p:ext uri="{BB962C8B-B14F-4D97-AF65-F5344CB8AC3E}">
        <p14:creationId xmlns:p14="http://schemas.microsoft.com/office/powerpoint/2010/main" val="1595632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диаграмма&#10;&#10;Автоматически созданное описание">
            <a:extLst>
              <a:ext uri="{FF2B5EF4-FFF2-40B4-BE49-F238E27FC236}">
                <a16:creationId xmlns:a16="http://schemas.microsoft.com/office/drawing/2014/main" id="{147520C8-D385-1823-B8AE-12F3C0A0AFFC}"/>
              </a:ext>
            </a:extLst>
          </p:cNvPr>
          <p:cNvPicPr>
            <a:picLocks noChangeAspect="1"/>
          </p:cNvPicPr>
          <p:nvPr/>
        </p:nvPicPr>
        <p:blipFill>
          <a:blip r:embed="rId3"/>
          <a:stretch>
            <a:fillRect/>
          </a:stretch>
        </p:blipFill>
        <p:spPr>
          <a:xfrm>
            <a:off x="2438400" y="869950"/>
            <a:ext cx="7315200" cy="5486400"/>
          </a:xfrm>
          <a:prstGeom prst="rect">
            <a:avLst/>
          </a:prstGeom>
        </p:spPr>
      </p:pic>
      <p:sp>
        <p:nvSpPr>
          <p:cNvPr id="2" name="Title 1"/>
          <p:cNvSpPr>
            <a:spLocks noGrp="1"/>
          </p:cNvSpPr>
          <p:nvPr>
            <p:ph type="title"/>
          </p:nvPr>
        </p:nvSpPr>
        <p:spPr/>
        <p:txBody>
          <a:bodyPr/>
          <a:lstStyle/>
          <a:p>
            <a:r>
              <a:rPr lang="en-US" dirty="0"/>
              <a:t>Results. Random graph models comparison</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17</a:t>
            </a:fld>
            <a:endParaRPr lang="en-US"/>
          </a:p>
        </p:txBody>
      </p:sp>
    </p:spTree>
    <p:extLst>
      <p:ext uri="{BB962C8B-B14F-4D97-AF65-F5344CB8AC3E}">
        <p14:creationId xmlns:p14="http://schemas.microsoft.com/office/powerpoint/2010/main" val="676606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and conclusions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18</a:t>
            </a:fld>
            <a:endParaRPr lang="en-US"/>
          </a:p>
        </p:txBody>
      </p:sp>
      <p:sp>
        <p:nvSpPr>
          <p:cNvPr id="6" name="Content Placeholder 4">
            <a:extLst>
              <a:ext uri="{FF2B5EF4-FFF2-40B4-BE49-F238E27FC236}">
                <a16:creationId xmlns:a16="http://schemas.microsoft.com/office/drawing/2014/main" id="{781E4934-AB03-8B05-FAB9-A1C3591CD65D}"/>
              </a:ext>
            </a:extLst>
          </p:cNvPr>
          <p:cNvSpPr txBox="1">
            <a:spLocks/>
          </p:cNvSpPr>
          <p:nvPr/>
        </p:nvSpPr>
        <p:spPr>
          <a:xfrm>
            <a:off x="838200" y="1814146"/>
            <a:ext cx="10515600" cy="4351338"/>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1"/>
              </a:buClr>
              <a:buFont typeface="Arial" panose="020B0604020202020204" pitchFamily="34" charset="0"/>
              <a:buNone/>
              <a:defRPr sz="2800" b="0" i="0" u="none" strike="noStrike" cap="none">
                <a:solidFill>
                  <a:srgbClr val="000000"/>
                </a:solidFill>
                <a:latin typeface="Arial"/>
                <a:ea typeface="Arial"/>
                <a:cs typeface="Arial"/>
                <a:sym typeface="Arial"/>
              </a:defRPr>
            </a:lvl1pPr>
            <a:lvl2pPr marL="285750" marR="0" lvl="1" indent="-285750" algn="l" rtl="0">
              <a:lnSpc>
                <a:spcPct val="100000"/>
              </a:lnSpc>
              <a:spcBef>
                <a:spcPts val="0"/>
              </a:spcBef>
              <a:spcAft>
                <a:spcPts val="0"/>
              </a:spcAft>
              <a:buClr>
                <a:srgbClr val="000000"/>
              </a:buClr>
              <a:buFont typeface="Arial" panose="020B0604020202020204" pitchFamily="34" charset="0"/>
              <a:buChar char="•"/>
              <a:defRPr sz="2800" b="0" i="0" u="none" strike="noStrike" cap="none">
                <a:solidFill>
                  <a:srgbClr val="000000"/>
                </a:solidFill>
                <a:latin typeface="Arial"/>
                <a:ea typeface="Arial"/>
                <a:cs typeface="Arial"/>
                <a:sym typeface="Arial"/>
              </a:defRPr>
            </a:lvl2pPr>
            <a:lvl3pPr marL="746125" marR="0" lvl="2" indent="0" algn="l" rtl="0">
              <a:lnSpc>
                <a:spcPct val="100000"/>
              </a:lnSpc>
              <a:spcBef>
                <a:spcPts val="0"/>
              </a:spcBef>
              <a:spcAft>
                <a:spcPts val="0"/>
              </a:spcAft>
              <a:buClr>
                <a:schemeClr val="accent1"/>
              </a:buClr>
              <a:buFont typeface="Arial" panose="020B0604020202020204" pitchFamily="34" charset="0"/>
              <a:buNone/>
              <a:defRPr sz="2000" b="0" i="0" u="none" strike="noStrike" cap="none">
                <a:solidFill>
                  <a:srgbClr val="000000"/>
                </a:solidFill>
                <a:latin typeface="Arial"/>
                <a:ea typeface="Arial"/>
                <a:cs typeface="Arial"/>
                <a:sym typeface="Arial"/>
              </a:defRPr>
            </a:lvl3pPr>
            <a:lvl4pPr marL="460375" marR="0" lvl="3" indent="0" algn="l" rtl="0">
              <a:lnSpc>
                <a:spcPct val="100000"/>
              </a:lnSpc>
              <a:spcBef>
                <a:spcPts val="0"/>
              </a:spcBef>
              <a:spcAft>
                <a:spcPts val="0"/>
              </a:spcAft>
              <a:buClr>
                <a:schemeClr val="accent1"/>
              </a:buClr>
              <a:buFont typeface="Arial" panose="020B0604020202020204" pitchFamily="34" charset="0"/>
              <a:buNone/>
              <a:defRPr sz="2400" b="0" i="0" u="none" strike="noStrike" cap="none">
                <a:solidFill>
                  <a:srgbClr val="000000"/>
                </a:solidFill>
                <a:latin typeface="Arial"/>
                <a:ea typeface="Arial"/>
                <a:cs typeface="Arial"/>
                <a:sym typeface="Arial"/>
              </a:defRPr>
            </a:lvl4pPr>
            <a:lvl5pPr marL="1090613" marR="0" lvl="4" indent="0" algn="l" rtl="0">
              <a:lnSpc>
                <a:spcPct val="100000"/>
              </a:lnSpc>
              <a:spcBef>
                <a:spcPts val="0"/>
              </a:spcBef>
              <a:spcAft>
                <a:spcPts val="0"/>
              </a:spcAft>
              <a:buClr>
                <a:schemeClr val="accent1"/>
              </a:buClr>
              <a:buFont typeface="Arial" panose="020B0604020202020204" pitchFamily="34" charset="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Multiplex networks are less stable with phase transitions shifting to the right than monoplex networks</a:t>
            </a:r>
          </a:p>
          <a:p>
            <a:endParaRPr lang="en-US" dirty="0"/>
          </a:p>
          <a:p>
            <a:r>
              <a:rPr lang="en-US" dirty="0"/>
              <a:t>Probability of failure of such networks jumps</a:t>
            </a:r>
          </a:p>
        </p:txBody>
      </p:sp>
    </p:spTree>
    <p:extLst>
      <p:ext uri="{BB962C8B-B14F-4D97-AF65-F5344CB8AC3E}">
        <p14:creationId xmlns:p14="http://schemas.microsoft.com/office/powerpoint/2010/main" val="2212194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status and outlook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19</a:t>
            </a:fld>
            <a:endParaRPr lang="en-US"/>
          </a:p>
        </p:txBody>
      </p:sp>
      <p:sp>
        <p:nvSpPr>
          <p:cNvPr id="5" name="Content Placeholder 4"/>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t>A number of published results reproduced</a:t>
            </a:r>
          </a:p>
          <a:p>
            <a:pPr marL="457200" indent="-457200">
              <a:buFont typeface="Arial" panose="020B0604020202020204" pitchFamily="34" charset="0"/>
              <a:buChar char="•"/>
            </a:pPr>
            <a:r>
              <a:rPr lang="en-US" dirty="0"/>
              <a:t>APs removal strategy with cascade failure behavior studied on</a:t>
            </a:r>
          </a:p>
          <a:p>
            <a:pPr marL="742950" lvl="1" indent="-457200"/>
            <a:r>
              <a:rPr lang="en-US" dirty="0" err="1"/>
              <a:t>Erdős</a:t>
            </a:r>
            <a:r>
              <a:rPr lang="en-US" dirty="0"/>
              <a:t>–</a:t>
            </a:r>
            <a:r>
              <a:rPr lang="en-US" dirty="0" err="1"/>
              <a:t>Rényi</a:t>
            </a:r>
            <a:r>
              <a:rPr lang="en-US" dirty="0"/>
              <a:t> multiplex networks</a:t>
            </a:r>
          </a:p>
          <a:p>
            <a:pPr marL="742950" lvl="1" indent="-457200"/>
            <a:r>
              <a:rPr lang="en-US" dirty="0"/>
              <a:t>scale-free multiplex networks</a:t>
            </a:r>
          </a:p>
          <a:p>
            <a:pPr marL="457200" indent="-457200">
              <a:buFont typeface="Arial" panose="020B0604020202020204" pitchFamily="34" charset="0"/>
              <a:buChar char="•"/>
            </a:pPr>
            <a:r>
              <a:rPr lang="en-US" dirty="0"/>
              <a:t>APs behavior comparison between different random graph model studied</a:t>
            </a:r>
          </a:p>
          <a:p>
            <a:endParaRPr lang="en-US" dirty="0"/>
          </a:p>
          <a:p>
            <a:endParaRPr lang="en-US" dirty="0"/>
          </a:p>
          <a:p>
            <a:r>
              <a:rPr lang="en-US" dirty="0"/>
              <a:t>Next steps:</a:t>
            </a:r>
          </a:p>
          <a:p>
            <a:pPr marL="457200" indent="-457200">
              <a:buFont typeface="Arial" panose="020B0604020202020204" pitchFamily="34" charset="0"/>
              <a:buChar char="•"/>
            </a:pPr>
            <a:r>
              <a:rPr lang="en-US" dirty="0"/>
              <a:t>May 2023: increase network size (millions of nodes)</a:t>
            </a:r>
          </a:p>
          <a:p>
            <a:pPr marL="457200" indent="-457200">
              <a:buFont typeface="Arial" panose="020B0604020202020204" pitchFamily="34" charset="0"/>
              <a:buChar char="•"/>
            </a:pPr>
            <a:r>
              <a:rPr lang="en-US" dirty="0"/>
              <a:t>May 2023: finalize thesis text</a:t>
            </a:r>
          </a:p>
        </p:txBody>
      </p:sp>
    </p:spTree>
    <p:extLst>
      <p:ext uri="{BB962C8B-B14F-4D97-AF65-F5344CB8AC3E}">
        <p14:creationId xmlns:p14="http://schemas.microsoft.com/office/powerpoint/2010/main" val="909420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Networks</a:t>
            </a:r>
          </a:p>
        </p:txBody>
      </p:sp>
      <p:sp>
        <p:nvSpPr>
          <p:cNvPr id="5" name="Slide Number Placeholder 4"/>
          <p:cNvSpPr>
            <a:spLocks noGrp="1"/>
          </p:cNvSpPr>
          <p:nvPr>
            <p:ph type="sldNum" sz="quarter" idx="12"/>
          </p:nvPr>
        </p:nvSpPr>
        <p:spPr/>
        <p:txBody>
          <a:bodyPr/>
          <a:lstStyle/>
          <a:p>
            <a:fld id="{7E5A7253-CC57-45F0-8CC3-8D83B614E818}" type="slidenum">
              <a:rPr lang="en-US" smtClean="0"/>
              <a:t>2</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9" name="Рисунок 8" descr="Изображение выглядит как текст, антенна&#10;&#10;Автоматически созданное описание">
            <a:extLst>
              <a:ext uri="{FF2B5EF4-FFF2-40B4-BE49-F238E27FC236}">
                <a16:creationId xmlns:a16="http://schemas.microsoft.com/office/drawing/2014/main" id="{E2514A57-8891-6846-9056-A70D0E7F9BEC}"/>
              </a:ext>
            </a:extLst>
          </p:cNvPr>
          <p:cNvPicPr>
            <a:picLocks noChangeAspect="1"/>
          </p:cNvPicPr>
          <p:nvPr/>
        </p:nvPicPr>
        <p:blipFill rotWithShape="1">
          <a:blip r:embed="rId3"/>
          <a:srcRect l="13543" t="12857" r="10514" b="11486"/>
          <a:stretch/>
        </p:blipFill>
        <p:spPr>
          <a:xfrm>
            <a:off x="6350725" y="2030964"/>
            <a:ext cx="4519749" cy="3377058"/>
          </a:xfrm>
          <a:prstGeom prst="rect">
            <a:avLst/>
          </a:prstGeom>
        </p:spPr>
      </p:pic>
      <p:pic>
        <p:nvPicPr>
          <p:cNvPr id="11" name="Рисунок 10" descr="Изображение выглядит как красный, сидит, внутренний, растение&#10;&#10;Автоматически созданное описание">
            <a:extLst>
              <a:ext uri="{FF2B5EF4-FFF2-40B4-BE49-F238E27FC236}">
                <a16:creationId xmlns:a16="http://schemas.microsoft.com/office/drawing/2014/main" id="{19494788-1032-6567-7B95-6C898CF4A536}"/>
              </a:ext>
            </a:extLst>
          </p:cNvPr>
          <p:cNvPicPr>
            <a:picLocks noChangeAspect="1"/>
          </p:cNvPicPr>
          <p:nvPr/>
        </p:nvPicPr>
        <p:blipFill>
          <a:blip r:embed="rId4"/>
          <a:stretch>
            <a:fillRect/>
          </a:stretch>
        </p:blipFill>
        <p:spPr>
          <a:xfrm>
            <a:off x="1073331" y="2030964"/>
            <a:ext cx="4635841" cy="3377058"/>
          </a:xfrm>
          <a:prstGeom prst="rect">
            <a:avLst/>
          </a:prstGeom>
        </p:spPr>
      </p:pic>
      <p:sp>
        <p:nvSpPr>
          <p:cNvPr id="12" name="TextBox 11">
            <a:extLst>
              <a:ext uri="{FF2B5EF4-FFF2-40B4-BE49-F238E27FC236}">
                <a16:creationId xmlns:a16="http://schemas.microsoft.com/office/drawing/2014/main" id="{25E75583-59BE-8DC8-9F5D-272C0155E1A4}"/>
              </a:ext>
            </a:extLst>
          </p:cNvPr>
          <p:cNvSpPr txBox="1"/>
          <p:nvPr/>
        </p:nvSpPr>
        <p:spPr>
          <a:xfrm>
            <a:off x="2320514" y="5670186"/>
            <a:ext cx="1842696" cy="369332"/>
          </a:xfrm>
          <a:prstGeom prst="rect">
            <a:avLst/>
          </a:prstGeom>
          <a:noFill/>
        </p:spPr>
        <p:txBody>
          <a:bodyPr wrap="square" rtlCol="0">
            <a:spAutoFit/>
          </a:bodyPr>
          <a:lstStyle/>
          <a:p>
            <a:r>
              <a:rPr lang="en-US" sz="1800" dirty="0"/>
              <a:t>Simple network</a:t>
            </a:r>
            <a:endParaRPr lang="ru-RU" sz="1800" dirty="0"/>
          </a:p>
        </p:txBody>
      </p:sp>
      <p:sp>
        <p:nvSpPr>
          <p:cNvPr id="13" name="TextBox 12">
            <a:extLst>
              <a:ext uri="{FF2B5EF4-FFF2-40B4-BE49-F238E27FC236}">
                <a16:creationId xmlns:a16="http://schemas.microsoft.com/office/drawing/2014/main" id="{C969085F-75EC-8DAC-8FD7-1A8F1867DBE1}"/>
              </a:ext>
            </a:extLst>
          </p:cNvPr>
          <p:cNvSpPr txBox="1"/>
          <p:nvPr/>
        </p:nvSpPr>
        <p:spPr>
          <a:xfrm>
            <a:off x="7799294" y="5670186"/>
            <a:ext cx="2072191" cy="369332"/>
          </a:xfrm>
          <a:prstGeom prst="rect">
            <a:avLst/>
          </a:prstGeom>
          <a:noFill/>
        </p:spPr>
        <p:txBody>
          <a:bodyPr wrap="square" rtlCol="0">
            <a:spAutoFit/>
          </a:bodyPr>
          <a:lstStyle/>
          <a:p>
            <a:r>
              <a:rPr lang="en-US" sz="1800" dirty="0"/>
              <a:t>Multiplex network</a:t>
            </a:r>
            <a:endParaRPr lang="ru-RU" sz="1800" dirty="0"/>
          </a:p>
        </p:txBody>
      </p:sp>
    </p:spTree>
    <p:extLst>
      <p:ext uri="{BB962C8B-B14F-4D97-AF65-F5344CB8AC3E}">
        <p14:creationId xmlns:p14="http://schemas.microsoft.com/office/powerpoint/2010/main" val="382678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20</a:t>
            </a:fld>
            <a:endParaRPr lang="en-US"/>
          </a:p>
        </p:txBody>
      </p:sp>
      <p:sp>
        <p:nvSpPr>
          <p:cNvPr id="5" name="Content Placeholder 4"/>
          <p:cNvSpPr>
            <a:spLocks noGrp="1"/>
          </p:cNvSpPr>
          <p:nvPr>
            <p:ph idx="1"/>
          </p:nvPr>
        </p:nvSpPr>
        <p:spPr/>
        <p:txBody>
          <a:bodyPr/>
          <a:lstStyle/>
          <a:p>
            <a:r>
              <a:rPr lang="en-US" dirty="0"/>
              <a:t>Prof. Vladimir </a:t>
            </a:r>
            <a:r>
              <a:rPr lang="en-US" dirty="0" err="1"/>
              <a:t>Palyulin</a:t>
            </a:r>
            <a:endParaRPr lang="en-US" dirty="0"/>
          </a:p>
          <a:p>
            <a:endParaRPr lang="en-US" dirty="0"/>
          </a:p>
          <a:p>
            <a:r>
              <a:rPr lang="en-US" dirty="0"/>
              <a:t>Dr. Saeed </a:t>
            </a:r>
            <a:r>
              <a:rPr lang="en-US" dirty="0" err="1"/>
              <a:t>Osat</a:t>
            </a:r>
            <a:endParaRPr lang="en-US" dirty="0"/>
          </a:p>
        </p:txBody>
      </p:sp>
    </p:spTree>
    <p:extLst>
      <p:ext uri="{BB962C8B-B14F-4D97-AF65-F5344CB8AC3E}">
        <p14:creationId xmlns:p14="http://schemas.microsoft.com/office/powerpoint/2010/main" val="3392355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21</a:t>
            </a:fld>
            <a:endParaRPr lang="en-US"/>
          </a:p>
        </p:txBody>
      </p:sp>
      <p:sp>
        <p:nvSpPr>
          <p:cNvPr id="7" name="Заголовок 6">
            <a:extLst>
              <a:ext uri="{FF2B5EF4-FFF2-40B4-BE49-F238E27FC236}">
                <a16:creationId xmlns:a16="http://schemas.microsoft.com/office/drawing/2014/main" id="{0247D8E2-5648-92FE-BD32-983D43BC7D45}"/>
              </a:ext>
            </a:extLst>
          </p:cNvPr>
          <p:cNvSpPr>
            <a:spLocks noGrp="1"/>
          </p:cNvSpPr>
          <p:nvPr>
            <p:ph type="title"/>
          </p:nvPr>
        </p:nvSpPr>
        <p:spPr>
          <a:xfrm>
            <a:off x="838200" y="2766218"/>
            <a:ext cx="10515600" cy="1325563"/>
          </a:xfrm>
        </p:spPr>
        <p:txBody>
          <a:bodyPr/>
          <a:lstStyle/>
          <a:p>
            <a:r>
              <a:rPr lang="en-US" dirty="0"/>
              <a:t>Thank you for attention</a:t>
            </a:r>
            <a:endParaRPr lang="ru-RU" dirty="0"/>
          </a:p>
        </p:txBody>
      </p:sp>
    </p:spTree>
    <p:extLst>
      <p:ext uri="{BB962C8B-B14F-4D97-AF65-F5344CB8AC3E}">
        <p14:creationId xmlns:p14="http://schemas.microsoft.com/office/powerpoint/2010/main" val="184178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descr="Изображение выглядит как диаграмма&#10;&#10;Автоматически созданное описание">
            <a:extLst>
              <a:ext uri="{FF2B5EF4-FFF2-40B4-BE49-F238E27FC236}">
                <a16:creationId xmlns:a16="http://schemas.microsoft.com/office/drawing/2014/main" id="{BB15D806-F9BB-9B68-25C0-ED63F481255E}"/>
              </a:ext>
            </a:extLst>
          </p:cNvPr>
          <p:cNvPicPr>
            <a:picLocks noChangeAspect="1"/>
          </p:cNvPicPr>
          <p:nvPr/>
        </p:nvPicPr>
        <p:blipFill>
          <a:blip r:embed="rId3"/>
          <a:stretch>
            <a:fillRect/>
          </a:stretch>
        </p:blipFill>
        <p:spPr>
          <a:xfrm>
            <a:off x="6339828" y="1548471"/>
            <a:ext cx="5852172" cy="4389129"/>
          </a:xfrm>
          <a:prstGeom prst="rect">
            <a:avLst/>
          </a:prstGeom>
        </p:spPr>
      </p:pic>
      <p:pic>
        <p:nvPicPr>
          <p:cNvPr id="6" name="Рисунок 5" descr="Изображение выглядит как диаграмма&#10;&#10;Автоматически созданное описание">
            <a:extLst>
              <a:ext uri="{FF2B5EF4-FFF2-40B4-BE49-F238E27FC236}">
                <a16:creationId xmlns:a16="http://schemas.microsoft.com/office/drawing/2014/main" id="{8B2F0BE8-9B7C-F54D-7C69-04BCEEF1AC29}"/>
              </a:ext>
            </a:extLst>
          </p:cNvPr>
          <p:cNvPicPr>
            <a:picLocks noChangeAspect="1"/>
          </p:cNvPicPr>
          <p:nvPr/>
        </p:nvPicPr>
        <p:blipFill>
          <a:blip r:embed="rId4"/>
          <a:stretch>
            <a:fillRect/>
          </a:stretch>
        </p:blipFill>
        <p:spPr>
          <a:xfrm>
            <a:off x="620352" y="1555031"/>
            <a:ext cx="5852172" cy="4389129"/>
          </a:xfrm>
          <a:prstGeom prst="rect">
            <a:avLst/>
          </a:prstGeom>
        </p:spPr>
      </p:pic>
      <p:sp>
        <p:nvSpPr>
          <p:cNvPr id="2" name="Title 1"/>
          <p:cNvSpPr>
            <a:spLocks noGrp="1"/>
          </p:cNvSpPr>
          <p:nvPr>
            <p:ph type="title"/>
          </p:nvPr>
        </p:nvSpPr>
        <p:spPr/>
        <p:txBody>
          <a:bodyPr/>
          <a:lstStyle/>
          <a:p>
            <a:r>
              <a:rPr lang="en-US" dirty="0"/>
              <a:t>Appendix. Number of AP removal steps</a:t>
            </a:r>
          </a:p>
        </p:txBody>
      </p:sp>
      <p:sp>
        <p:nvSpPr>
          <p:cNvPr id="3" name="Footer Placeholder 2"/>
          <p:cNvSpPr>
            <a:spLocks noGrp="1"/>
          </p:cNvSpPr>
          <p:nvPr>
            <p:ph type="ftr" sz="quarter" idx="11"/>
          </p:nvPr>
        </p:nvSpPr>
        <p:spPr>
          <a:xfrm>
            <a:off x="838200" y="6356350"/>
            <a:ext cx="7315200" cy="365125"/>
          </a:xfrm>
        </p:spPr>
        <p:txBody>
          <a:bodyPr/>
          <a:lstStyle/>
          <a:p>
            <a:r>
              <a:rPr lang="en-US" dirty="0"/>
              <a:t>Artem Vergazov. Articulation Points in Multiplex Networks.</a:t>
            </a:r>
          </a:p>
        </p:txBody>
      </p:sp>
      <p:sp>
        <p:nvSpPr>
          <p:cNvPr id="4" name="Slide Number Placeholder 3"/>
          <p:cNvSpPr>
            <a:spLocks noGrp="1"/>
          </p:cNvSpPr>
          <p:nvPr>
            <p:ph type="sldNum" sz="quarter" idx="12"/>
          </p:nvPr>
        </p:nvSpPr>
        <p:spPr/>
        <p:txBody>
          <a:bodyPr/>
          <a:lstStyle/>
          <a:p>
            <a:fld id="{7E5A7253-CC57-45F0-8CC3-8D83B614E818}" type="slidenum">
              <a:rPr lang="en-US" smtClean="0"/>
              <a:t>22</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436F0C3-8A6D-C418-9D74-DBFEF3A996C1}"/>
                  </a:ext>
                </a:extLst>
              </p:cNvPr>
              <p:cNvSpPr txBox="1"/>
              <p:nvPr/>
            </p:nvSpPr>
            <p:spPr>
              <a:xfrm>
                <a:off x="2256576" y="1374082"/>
                <a:ext cx="8166503" cy="646331"/>
              </a:xfrm>
              <a:prstGeom prst="rect">
                <a:avLst/>
              </a:prstGeom>
              <a:noFill/>
            </p:spPr>
            <p:txBody>
              <a:bodyPr wrap="square" rtlCol="0">
                <a:spAutoFit/>
              </a:bodyPr>
              <a:lstStyle/>
              <a:p>
                <a:pPr algn="ctr"/>
                <a:r>
                  <a:rPr lang="en-US" sz="1800" dirty="0"/>
                  <a:t>Total number of AP removal steps as a function of mean degree </a:t>
                </a:r>
                <a:r>
                  <a:rPr lang="en-US" sz="1800" i="1" dirty="0"/>
                  <a:t>c</a:t>
                </a:r>
                <a:r>
                  <a:rPr lang="en-US" sz="1800" dirty="0"/>
                  <a:t> in multiplex ER and scale-free networks (</a:t>
                </a:r>
                <a14:m>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oMath>
                </a14:m>
                <a:r>
                  <a:rPr lang="en-US" sz="1800" dirty="0"/>
                  <a:t>)</a:t>
                </a:r>
                <a:endParaRPr lang="ru-RU" sz="1800" dirty="0"/>
              </a:p>
            </p:txBody>
          </p:sp>
        </mc:Choice>
        <mc:Fallback>
          <p:sp>
            <p:nvSpPr>
              <p:cNvPr id="9" name="TextBox 8">
                <a:extLst>
                  <a:ext uri="{FF2B5EF4-FFF2-40B4-BE49-F238E27FC236}">
                    <a16:creationId xmlns:a16="http://schemas.microsoft.com/office/drawing/2014/main" id="{4436F0C3-8A6D-C418-9D74-DBFEF3A996C1}"/>
                  </a:ext>
                </a:extLst>
              </p:cNvPr>
              <p:cNvSpPr txBox="1">
                <a:spLocks noRot="1" noChangeAspect="1" noMove="1" noResize="1" noEditPoints="1" noAdjustHandles="1" noChangeArrowheads="1" noChangeShapeType="1" noTextEdit="1"/>
              </p:cNvSpPr>
              <p:nvPr/>
            </p:nvSpPr>
            <p:spPr>
              <a:xfrm>
                <a:off x="2256576" y="1374082"/>
                <a:ext cx="8166503" cy="646331"/>
              </a:xfrm>
              <a:prstGeom prst="rect">
                <a:avLst/>
              </a:prstGeom>
              <a:blipFill>
                <a:blip r:embed="rId5"/>
                <a:stretch>
                  <a:fillRect t="-4717" r="-597" b="-15094"/>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AEC1094-DDE4-F98F-5860-AA01E20F9EC6}"/>
              </a:ext>
            </a:extLst>
          </p:cNvPr>
          <p:cNvSpPr txBox="1"/>
          <p:nvPr/>
        </p:nvSpPr>
        <p:spPr>
          <a:xfrm>
            <a:off x="2786891" y="5937600"/>
            <a:ext cx="2503420" cy="461665"/>
          </a:xfrm>
          <a:prstGeom prst="rect">
            <a:avLst/>
          </a:prstGeom>
          <a:noFill/>
        </p:spPr>
        <p:txBody>
          <a:bodyPr wrap="square" rtlCol="0">
            <a:spAutoFit/>
          </a:bodyPr>
          <a:lstStyle/>
          <a:p>
            <a:r>
              <a:rPr lang="en-US" sz="2400" dirty="0"/>
              <a:t>ER network</a:t>
            </a:r>
            <a:endParaRPr lang="ru-RU" sz="2400" dirty="0"/>
          </a:p>
        </p:txBody>
      </p:sp>
      <p:sp>
        <p:nvSpPr>
          <p:cNvPr id="13" name="TextBox 12">
            <a:extLst>
              <a:ext uri="{FF2B5EF4-FFF2-40B4-BE49-F238E27FC236}">
                <a16:creationId xmlns:a16="http://schemas.microsoft.com/office/drawing/2014/main" id="{DF3EB614-7BAE-C80C-3F17-A73024C85829}"/>
              </a:ext>
            </a:extLst>
          </p:cNvPr>
          <p:cNvSpPr txBox="1"/>
          <p:nvPr/>
        </p:nvSpPr>
        <p:spPr>
          <a:xfrm>
            <a:off x="7949623" y="6017175"/>
            <a:ext cx="2856387" cy="461665"/>
          </a:xfrm>
          <a:prstGeom prst="rect">
            <a:avLst/>
          </a:prstGeom>
          <a:noFill/>
        </p:spPr>
        <p:txBody>
          <a:bodyPr wrap="square" rtlCol="0">
            <a:spAutoFit/>
          </a:bodyPr>
          <a:lstStyle/>
          <a:p>
            <a:r>
              <a:rPr lang="en-US" sz="2400" dirty="0"/>
              <a:t>Scale-free network</a:t>
            </a:r>
            <a:endParaRPr lang="ru-RU" sz="2400" dirty="0"/>
          </a:p>
        </p:txBody>
      </p:sp>
    </p:spTree>
    <p:extLst>
      <p:ext uri="{BB962C8B-B14F-4D97-AF65-F5344CB8AC3E}">
        <p14:creationId xmlns:p14="http://schemas.microsoft.com/office/powerpoint/2010/main" val="1130253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23</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a:extLst>
              <a:ext uri="{FF2B5EF4-FFF2-40B4-BE49-F238E27FC236}">
                <a16:creationId xmlns:a16="http://schemas.microsoft.com/office/drawing/2014/main" id="{A6DB5AD3-6125-9E3D-3BA8-980CF9CC36B9}"/>
              </a:ext>
            </a:extLst>
          </p:cNvPr>
          <p:cNvPicPr>
            <a:picLocks noChangeAspect="1"/>
          </p:cNvPicPr>
          <p:nvPr/>
        </p:nvPicPr>
        <p:blipFill>
          <a:blip r:embed="rId3"/>
          <a:stretch>
            <a:fillRect/>
          </a:stretch>
        </p:blipFill>
        <p:spPr>
          <a:xfrm>
            <a:off x="204171" y="2333447"/>
            <a:ext cx="2205266" cy="2191107"/>
          </a:xfrm>
          <a:prstGeom prst="rect">
            <a:avLst/>
          </a:prstGeom>
        </p:spPr>
      </p:pic>
      <p:pic>
        <p:nvPicPr>
          <p:cNvPr id="10" name="Рисунок 9">
            <a:extLst>
              <a:ext uri="{FF2B5EF4-FFF2-40B4-BE49-F238E27FC236}">
                <a16:creationId xmlns:a16="http://schemas.microsoft.com/office/drawing/2014/main" id="{417E0D0B-B3A8-AE80-C54D-36BBAC7D254E}"/>
              </a:ext>
            </a:extLst>
          </p:cNvPr>
          <p:cNvPicPr>
            <a:picLocks noChangeAspect="1"/>
          </p:cNvPicPr>
          <p:nvPr/>
        </p:nvPicPr>
        <p:blipFill>
          <a:blip r:embed="rId4"/>
          <a:stretch>
            <a:fillRect/>
          </a:stretch>
        </p:blipFill>
        <p:spPr>
          <a:xfrm>
            <a:off x="5009829" y="2333446"/>
            <a:ext cx="2173550" cy="2191107"/>
          </a:xfrm>
          <a:prstGeom prst="rect">
            <a:avLst/>
          </a:prstGeom>
        </p:spPr>
      </p:pic>
      <p:pic>
        <p:nvPicPr>
          <p:cNvPr id="12" name="Рисунок 11">
            <a:extLst>
              <a:ext uri="{FF2B5EF4-FFF2-40B4-BE49-F238E27FC236}">
                <a16:creationId xmlns:a16="http://schemas.microsoft.com/office/drawing/2014/main" id="{4920405E-C32C-4BA7-2E51-28637A4C2EE3}"/>
              </a:ext>
            </a:extLst>
          </p:cNvPr>
          <p:cNvPicPr>
            <a:picLocks noChangeAspect="1"/>
          </p:cNvPicPr>
          <p:nvPr/>
        </p:nvPicPr>
        <p:blipFill>
          <a:blip r:embed="rId5"/>
          <a:stretch>
            <a:fillRect/>
          </a:stretch>
        </p:blipFill>
        <p:spPr>
          <a:xfrm>
            <a:off x="2613608" y="2333447"/>
            <a:ext cx="2187572" cy="2191106"/>
          </a:xfrm>
          <a:prstGeom prst="rect">
            <a:avLst/>
          </a:prstGeom>
        </p:spPr>
      </p:pic>
      <p:pic>
        <p:nvPicPr>
          <p:cNvPr id="14" name="Рисунок 13">
            <a:extLst>
              <a:ext uri="{FF2B5EF4-FFF2-40B4-BE49-F238E27FC236}">
                <a16:creationId xmlns:a16="http://schemas.microsoft.com/office/drawing/2014/main" id="{7D740926-6714-576D-3E74-B7F9132B6579}"/>
              </a:ext>
            </a:extLst>
          </p:cNvPr>
          <p:cNvPicPr>
            <a:picLocks noChangeAspect="1"/>
          </p:cNvPicPr>
          <p:nvPr/>
        </p:nvPicPr>
        <p:blipFill>
          <a:blip r:embed="rId6"/>
          <a:stretch>
            <a:fillRect/>
          </a:stretch>
        </p:blipFill>
        <p:spPr>
          <a:xfrm>
            <a:off x="7392028" y="2333446"/>
            <a:ext cx="2187584" cy="2191107"/>
          </a:xfrm>
          <a:prstGeom prst="rect">
            <a:avLst/>
          </a:prstGeom>
        </p:spPr>
      </p:pic>
      <p:pic>
        <p:nvPicPr>
          <p:cNvPr id="16" name="Рисунок 15">
            <a:extLst>
              <a:ext uri="{FF2B5EF4-FFF2-40B4-BE49-F238E27FC236}">
                <a16:creationId xmlns:a16="http://schemas.microsoft.com/office/drawing/2014/main" id="{1466A993-048F-9734-1DCC-85724FD5365F}"/>
              </a:ext>
            </a:extLst>
          </p:cNvPr>
          <p:cNvPicPr>
            <a:picLocks noChangeAspect="1"/>
          </p:cNvPicPr>
          <p:nvPr/>
        </p:nvPicPr>
        <p:blipFill>
          <a:blip r:embed="rId7"/>
          <a:stretch>
            <a:fillRect/>
          </a:stretch>
        </p:blipFill>
        <p:spPr>
          <a:xfrm>
            <a:off x="9783771" y="2333446"/>
            <a:ext cx="2194653" cy="2191107"/>
          </a:xfrm>
          <a:prstGeom prst="rect">
            <a:avLst/>
          </a:prstGeom>
        </p:spPr>
      </p:pic>
    </p:spTree>
    <p:extLst>
      <p:ext uri="{BB962C8B-B14F-4D97-AF65-F5344CB8AC3E}">
        <p14:creationId xmlns:p14="http://schemas.microsoft.com/office/powerpoint/2010/main" val="4263840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24</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9" name="Рисунок 8">
            <a:extLst>
              <a:ext uri="{FF2B5EF4-FFF2-40B4-BE49-F238E27FC236}">
                <a16:creationId xmlns:a16="http://schemas.microsoft.com/office/drawing/2014/main" id="{DDA88262-C4D6-2814-A3FB-302191FBD52C}"/>
              </a:ext>
            </a:extLst>
          </p:cNvPr>
          <p:cNvPicPr>
            <a:picLocks noChangeAspect="1"/>
          </p:cNvPicPr>
          <p:nvPr/>
        </p:nvPicPr>
        <p:blipFill>
          <a:blip r:embed="rId3"/>
          <a:stretch>
            <a:fillRect/>
          </a:stretch>
        </p:blipFill>
        <p:spPr>
          <a:xfrm>
            <a:off x="6415614" y="2067309"/>
            <a:ext cx="4038599" cy="389627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119533-34B5-4B82-4C86-1D3FAC820394}"/>
                  </a:ext>
                </a:extLst>
              </p:cNvPr>
              <p:cNvSpPr txBox="1"/>
              <p:nvPr/>
            </p:nvSpPr>
            <p:spPr>
              <a:xfrm>
                <a:off x="1143895" y="3270541"/>
                <a:ext cx="4632492" cy="1015663"/>
              </a:xfrm>
              <a:prstGeom prst="rect">
                <a:avLst/>
              </a:prstGeom>
              <a:noFill/>
            </p:spPr>
            <p:txBody>
              <a:bodyPr wrap="square" rtlCol="0">
                <a:spAutoFit/>
              </a:bodyPr>
              <a:lstStyle/>
              <a:p>
                <a:r>
                  <a:rPr lang="en-US" sz="2000" dirty="0"/>
                  <a:t>Monoplex case: probability of the giant component to exist vs. </a:t>
                </a:r>
                <a14:m>
                  <m:oMath xmlns:m="http://schemas.openxmlformats.org/officeDocument/2006/math">
                    <m:r>
                      <a:rPr lang="en-US" sz="2000" b="0" i="1" smtClean="0">
                        <a:latin typeface="Cambria Math" panose="02040503050406030204" pitchFamily="18" charset="0"/>
                      </a:rPr>
                      <m:t>𝑝</m:t>
                    </m:r>
                  </m:oMath>
                </a14:m>
                <a:r>
                  <a:rPr lang="en-US" sz="2000" dirty="0"/>
                  <a:t>, if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𝑝</m:t>
                    </m:r>
                  </m:oMath>
                </a14:m>
                <a:r>
                  <a:rPr lang="en-US" sz="2000" dirty="0"/>
                  <a:t> fraction of nodes are removed</a:t>
                </a:r>
                <a:endParaRPr lang="ru-RU" sz="2000" dirty="0"/>
              </a:p>
            </p:txBody>
          </p:sp>
        </mc:Choice>
        <mc:Fallback xmlns="">
          <p:sp>
            <p:nvSpPr>
              <p:cNvPr id="10" name="TextBox 9">
                <a:extLst>
                  <a:ext uri="{FF2B5EF4-FFF2-40B4-BE49-F238E27FC236}">
                    <a16:creationId xmlns:a16="http://schemas.microsoft.com/office/drawing/2014/main" id="{6D119533-34B5-4B82-4C86-1D3FAC820394}"/>
                  </a:ext>
                </a:extLst>
              </p:cNvPr>
              <p:cNvSpPr txBox="1">
                <a:spLocks noRot="1" noChangeAspect="1" noMove="1" noResize="1" noEditPoints="1" noAdjustHandles="1" noChangeArrowheads="1" noChangeShapeType="1" noTextEdit="1"/>
              </p:cNvSpPr>
              <p:nvPr/>
            </p:nvSpPr>
            <p:spPr>
              <a:xfrm>
                <a:off x="1143895" y="3270541"/>
                <a:ext cx="4632492" cy="1015663"/>
              </a:xfrm>
              <a:prstGeom prst="rect">
                <a:avLst/>
              </a:prstGeom>
              <a:blipFill>
                <a:blip r:embed="rId4"/>
                <a:stretch>
                  <a:fillRect l="-1447" t="-3012" r="-263" b="-10843"/>
                </a:stretch>
              </a:blipFill>
            </p:spPr>
            <p:txBody>
              <a:bodyPr/>
              <a:lstStyle/>
              <a:p>
                <a:r>
                  <a:rPr lang="ru-RU">
                    <a:noFill/>
                  </a:rPr>
                  <a:t> </a:t>
                </a:r>
              </a:p>
            </p:txBody>
          </p:sp>
        </mc:Fallback>
      </mc:AlternateContent>
    </p:spTree>
    <p:extLst>
      <p:ext uri="{BB962C8B-B14F-4D97-AF65-F5344CB8AC3E}">
        <p14:creationId xmlns:p14="http://schemas.microsoft.com/office/powerpoint/2010/main" val="319462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Percolation</a:t>
            </a:r>
          </a:p>
        </p:txBody>
      </p:sp>
      <p:sp>
        <p:nvSpPr>
          <p:cNvPr id="5" name="Slide Number Placeholder 4"/>
          <p:cNvSpPr>
            <a:spLocks noGrp="1"/>
          </p:cNvSpPr>
          <p:nvPr>
            <p:ph type="sldNum" sz="quarter" idx="12"/>
          </p:nvPr>
        </p:nvSpPr>
        <p:spPr/>
        <p:txBody>
          <a:bodyPr/>
          <a:lstStyle/>
          <a:p>
            <a:fld id="{7E5A7253-CC57-45F0-8CC3-8D83B614E818}" type="slidenum">
              <a:rPr lang="en-US" smtClean="0"/>
              <a:t>25</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a:extLst>
              <a:ext uri="{FF2B5EF4-FFF2-40B4-BE49-F238E27FC236}">
                <a16:creationId xmlns:a16="http://schemas.microsoft.com/office/drawing/2014/main" id="{18409A2A-E7DF-9C33-06E4-1053F9F6F302}"/>
              </a:ext>
            </a:extLst>
          </p:cNvPr>
          <p:cNvPicPr>
            <a:picLocks noChangeAspect="1"/>
          </p:cNvPicPr>
          <p:nvPr/>
        </p:nvPicPr>
        <p:blipFill>
          <a:blip r:embed="rId3"/>
          <a:stretch>
            <a:fillRect/>
          </a:stretch>
        </p:blipFill>
        <p:spPr>
          <a:xfrm>
            <a:off x="6096000" y="1432621"/>
            <a:ext cx="4611461" cy="4063982"/>
          </a:xfrm>
          <a:prstGeom prst="rect">
            <a:avLst/>
          </a:prstGeom>
        </p:spPr>
      </p:pic>
      <p:sp>
        <p:nvSpPr>
          <p:cNvPr id="7" name="TextBox 6">
            <a:extLst>
              <a:ext uri="{FF2B5EF4-FFF2-40B4-BE49-F238E27FC236}">
                <a16:creationId xmlns:a16="http://schemas.microsoft.com/office/drawing/2014/main" id="{72505388-7815-D80D-AAD8-A0219410FC8A}"/>
              </a:ext>
            </a:extLst>
          </p:cNvPr>
          <p:cNvSpPr txBox="1"/>
          <p:nvPr/>
        </p:nvSpPr>
        <p:spPr>
          <a:xfrm>
            <a:off x="7681232" y="5545659"/>
            <a:ext cx="4789715" cy="400110"/>
          </a:xfrm>
          <a:prstGeom prst="rect">
            <a:avLst/>
          </a:prstGeom>
          <a:noFill/>
        </p:spPr>
        <p:txBody>
          <a:bodyPr wrap="square" rtlCol="0">
            <a:spAutoFit/>
          </a:bodyPr>
          <a:lstStyle/>
          <a:p>
            <a:r>
              <a:rPr lang="en-US" sz="2000" dirty="0"/>
              <a:t>Multiplex case</a:t>
            </a:r>
            <a:endParaRPr lang="ru-RU" sz="2000" dirty="0"/>
          </a:p>
        </p:txBody>
      </p:sp>
      <p:pic>
        <p:nvPicPr>
          <p:cNvPr id="3" name="Рисунок 2">
            <a:extLst>
              <a:ext uri="{FF2B5EF4-FFF2-40B4-BE49-F238E27FC236}">
                <a16:creationId xmlns:a16="http://schemas.microsoft.com/office/drawing/2014/main" id="{0099F046-38B7-737D-D51D-0E60A7A5A6C1}"/>
              </a:ext>
            </a:extLst>
          </p:cNvPr>
          <p:cNvPicPr>
            <a:picLocks noChangeAspect="1"/>
          </p:cNvPicPr>
          <p:nvPr/>
        </p:nvPicPr>
        <p:blipFill>
          <a:blip r:embed="rId4"/>
          <a:stretch>
            <a:fillRect/>
          </a:stretch>
        </p:blipFill>
        <p:spPr>
          <a:xfrm>
            <a:off x="1148443" y="1529109"/>
            <a:ext cx="4112425" cy="3967494"/>
          </a:xfrm>
          <a:prstGeom prst="rect">
            <a:avLst/>
          </a:prstGeom>
        </p:spPr>
      </p:pic>
      <p:sp>
        <p:nvSpPr>
          <p:cNvPr id="8" name="TextBox 7">
            <a:extLst>
              <a:ext uri="{FF2B5EF4-FFF2-40B4-BE49-F238E27FC236}">
                <a16:creationId xmlns:a16="http://schemas.microsoft.com/office/drawing/2014/main" id="{13A01BA7-141C-50AD-2B1D-D00A5476B284}"/>
              </a:ext>
            </a:extLst>
          </p:cNvPr>
          <p:cNvSpPr txBox="1"/>
          <p:nvPr/>
        </p:nvSpPr>
        <p:spPr>
          <a:xfrm>
            <a:off x="2579914" y="5610020"/>
            <a:ext cx="4626429" cy="400110"/>
          </a:xfrm>
          <a:prstGeom prst="rect">
            <a:avLst/>
          </a:prstGeom>
          <a:noFill/>
        </p:spPr>
        <p:txBody>
          <a:bodyPr wrap="square" rtlCol="0">
            <a:spAutoFit/>
          </a:bodyPr>
          <a:lstStyle/>
          <a:p>
            <a:r>
              <a:rPr lang="en-US" sz="2000" dirty="0"/>
              <a:t>Monoplex case</a:t>
            </a:r>
            <a:endParaRPr lang="ru-RU" sz="2000" dirty="0"/>
          </a:p>
        </p:txBody>
      </p:sp>
    </p:spTree>
    <p:extLst>
      <p:ext uri="{BB962C8B-B14F-4D97-AF65-F5344CB8AC3E}">
        <p14:creationId xmlns:p14="http://schemas.microsoft.com/office/powerpoint/2010/main" val="984233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977C4C9D-8F09-E7B9-D7EF-6F7C4FFA9342}"/>
              </a:ext>
            </a:extLst>
          </p:cNvPr>
          <p:cNvPicPr>
            <a:picLocks noChangeAspect="1"/>
          </p:cNvPicPr>
          <p:nvPr/>
        </p:nvPicPr>
        <p:blipFill>
          <a:blip r:embed="rId3"/>
          <a:stretch>
            <a:fillRect/>
          </a:stretch>
        </p:blipFill>
        <p:spPr>
          <a:xfrm>
            <a:off x="1002631" y="1052975"/>
            <a:ext cx="6148136" cy="4611102"/>
          </a:xfrm>
          <a:prstGeom prst="rect">
            <a:avLst/>
          </a:prstGeom>
        </p:spPr>
      </p:pic>
      <p:sp>
        <p:nvSpPr>
          <p:cNvPr id="2" name="Title 1"/>
          <p:cNvSpPr>
            <a:spLocks noGrp="1"/>
          </p:cNvSpPr>
          <p:nvPr>
            <p:ph type="title"/>
          </p:nvPr>
        </p:nvSpPr>
        <p:spPr/>
        <p:txBody>
          <a:bodyPr/>
          <a:lstStyle/>
          <a:p>
            <a:r>
              <a:rPr lang="en-US" dirty="0"/>
              <a:t>Results. Monoplex network</a:t>
            </a:r>
          </a:p>
        </p:txBody>
      </p:sp>
      <p:sp>
        <p:nvSpPr>
          <p:cNvPr id="3" name="Footer Placeholder 2"/>
          <p:cNvSpPr>
            <a:spLocks noGrp="1"/>
          </p:cNvSpPr>
          <p:nvPr>
            <p:ph type="ftr" sz="quarter" idx="11"/>
          </p:nvPr>
        </p:nvSpPr>
        <p:spPr>
          <a:xfrm>
            <a:off x="838200" y="6356350"/>
            <a:ext cx="7315200" cy="365125"/>
          </a:xfrm>
        </p:spPr>
        <p:txBody>
          <a:bodyPr/>
          <a:lstStyle/>
          <a:p>
            <a:r>
              <a:rPr lang="en-US"/>
              <a:t>Artem Vergazov. Articulation Points in Multiplex Networks.</a:t>
            </a:r>
            <a:endParaRPr lang="en-US" dirty="0"/>
          </a:p>
        </p:txBody>
      </p:sp>
      <p:sp>
        <p:nvSpPr>
          <p:cNvPr id="4" name="Slide Number Placeholder 3"/>
          <p:cNvSpPr>
            <a:spLocks noGrp="1"/>
          </p:cNvSpPr>
          <p:nvPr>
            <p:ph type="sldNum" sz="quarter" idx="12"/>
          </p:nvPr>
        </p:nvSpPr>
        <p:spPr/>
        <p:txBody>
          <a:bodyPr/>
          <a:lstStyle/>
          <a:p>
            <a:fld id="{7E5A7253-CC57-45F0-8CC3-8D83B614E818}" type="slidenum">
              <a:rPr lang="en-US" smtClean="0"/>
              <a:t>26</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B2F88E-9176-1C3A-51F6-6868A96C0A68}"/>
                  </a:ext>
                </a:extLst>
              </p:cNvPr>
              <p:cNvSpPr txBox="1"/>
              <p:nvPr/>
            </p:nvSpPr>
            <p:spPr>
              <a:xfrm>
                <a:off x="862599" y="5664077"/>
                <a:ext cx="6428199" cy="646331"/>
              </a:xfrm>
              <a:prstGeom prst="rect">
                <a:avLst/>
              </a:prstGeom>
              <a:noFill/>
            </p:spPr>
            <p:txBody>
              <a:bodyPr wrap="square" rtlCol="0">
                <a:spAutoFit/>
              </a:bodyPr>
              <a:lstStyle/>
              <a:p>
                <a:r>
                  <a:rPr lang="en-US" sz="1800" dirty="0"/>
                  <a:t>Fraction of articulation points in </a:t>
                </a:r>
                <a:r>
                  <a:rPr lang="en-US" sz="1800" dirty="0" err="1"/>
                  <a:t>Erdős</a:t>
                </a:r>
                <a:r>
                  <a:rPr lang="en-US" sz="1800" dirty="0"/>
                  <a:t>–</a:t>
                </a:r>
                <a:r>
                  <a:rPr lang="en-US" sz="1800" dirty="0" err="1"/>
                  <a:t>Rényi</a:t>
                </a:r>
                <a:r>
                  <a:rPr lang="en-US" sz="1800" dirty="0"/>
                  <a:t> (ER) monoplex network. </a:t>
                </a:r>
                <a14:m>
                  <m:oMath xmlns:m="http://schemas.openxmlformats.org/officeDocument/2006/math">
                    <m:r>
                      <a:rPr lang="en-US" sz="1800" b="0" i="1" smtClean="0">
                        <a:latin typeface="Cambria Math" panose="02040503050406030204" pitchFamily="18" charset="0"/>
                      </a:rPr>
                      <m:t>𝑐</m:t>
                    </m:r>
                  </m:oMath>
                </a14:m>
                <a:r>
                  <a:rPr lang="en-US" sz="1800" dirty="0"/>
                  <a:t> is the mean degree of the network nodes.</a:t>
                </a:r>
                <a:endParaRPr lang="ru-RU" sz="1800" dirty="0"/>
              </a:p>
            </p:txBody>
          </p:sp>
        </mc:Choice>
        <mc:Fallback xmlns="">
          <p:sp>
            <p:nvSpPr>
              <p:cNvPr id="10" name="TextBox 9">
                <a:extLst>
                  <a:ext uri="{FF2B5EF4-FFF2-40B4-BE49-F238E27FC236}">
                    <a16:creationId xmlns:a16="http://schemas.microsoft.com/office/drawing/2014/main" id="{EBB2F88E-9176-1C3A-51F6-6868A96C0A68}"/>
                  </a:ext>
                </a:extLst>
              </p:cNvPr>
              <p:cNvSpPr txBox="1">
                <a:spLocks noRot="1" noChangeAspect="1" noMove="1" noResize="1" noEditPoints="1" noAdjustHandles="1" noChangeArrowheads="1" noChangeShapeType="1" noTextEdit="1"/>
              </p:cNvSpPr>
              <p:nvPr/>
            </p:nvSpPr>
            <p:spPr>
              <a:xfrm>
                <a:off x="862599" y="5664077"/>
                <a:ext cx="6428199" cy="646331"/>
              </a:xfrm>
              <a:prstGeom prst="rect">
                <a:avLst/>
              </a:prstGeom>
              <a:blipFill>
                <a:blip r:embed="rId4"/>
                <a:stretch>
                  <a:fillRect l="-854" t="-4717" b="-14151"/>
                </a:stretch>
              </a:blipFill>
            </p:spPr>
            <p:txBody>
              <a:bodyPr/>
              <a:lstStyle/>
              <a:p>
                <a:r>
                  <a:rPr lang="ru-RU">
                    <a:noFill/>
                  </a:rPr>
                  <a:t> </a:t>
                </a:r>
              </a:p>
            </p:txBody>
          </p:sp>
        </mc:Fallback>
      </mc:AlternateContent>
      <p:pic>
        <p:nvPicPr>
          <p:cNvPr id="12" name="Рисунок 11"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4C0E23FF-0992-93CD-6010-189DEE7A06C0}"/>
              </a:ext>
            </a:extLst>
          </p:cNvPr>
          <p:cNvPicPr>
            <a:picLocks noChangeAspect="1"/>
          </p:cNvPicPr>
          <p:nvPr/>
        </p:nvPicPr>
        <p:blipFill>
          <a:blip r:embed="rId5"/>
          <a:stretch>
            <a:fillRect/>
          </a:stretch>
        </p:blipFill>
        <p:spPr>
          <a:xfrm>
            <a:off x="7720363" y="2362408"/>
            <a:ext cx="3633437" cy="2008325"/>
          </a:xfrm>
          <a:prstGeom prst="rect">
            <a:avLst/>
          </a:prstGeom>
        </p:spPr>
      </p:pic>
      <p:sp>
        <p:nvSpPr>
          <p:cNvPr id="5" name="TextBox 4">
            <a:extLst>
              <a:ext uri="{FF2B5EF4-FFF2-40B4-BE49-F238E27FC236}">
                <a16:creationId xmlns:a16="http://schemas.microsoft.com/office/drawing/2014/main" id="{69A67DB9-95A6-38F3-2920-89E2CAC75598}"/>
              </a:ext>
            </a:extLst>
          </p:cNvPr>
          <p:cNvSpPr txBox="1"/>
          <p:nvPr/>
        </p:nvSpPr>
        <p:spPr>
          <a:xfrm>
            <a:off x="7150767" y="5857965"/>
            <a:ext cx="5374511" cy="523220"/>
          </a:xfrm>
          <a:prstGeom prst="rect">
            <a:avLst/>
          </a:prstGeom>
          <a:noFill/>
        </p:spPr>
        <p:txBody>
          <a:bodyPr wrap="square" rtlCol="0">
            <a:spAutoFit/>
          </a:bodyPr>
          <a:lstStyle/>
          <a:p>
            <a:r>
              <a:rPr lang="en-US" dirty="0"/>
              <a:t>Review: Tian, L. et al. Articulation points in complex networks.</a:t>
            </a:r>
          </a:p>
          <a:p>
            <a:r>
              <a:rPr lang="en-US" dirty="0"/>
              <a:t>Nat. </a:t>
            </a:r>
            <a:r>
              <a:rPr lang="en-US" dirty="0" err="1"/>
              <a:t>Commun</a:t>
            </a:r>
            <a:r>
              <a:rPr lang="en-US" dirty="0"/>
              <a:t>. 8, 14223 </a:t>
            </a:r>
            <a:r>
              <a:rPr lang="en-US" dirty="0" err="1"/>
              <a:t>doi</a:t>
            </a:r>
            <a:r>
              <a:rPr lang="en-US" dirty="0"/>
              <a:t>: 10.1038/ncomms14223 (2017).</a:t>
            </a:r>
            <a:endParaRPr lang="ru-RU" dirty="0"/>
          </a:p>
        </p:txBody>
      </p:sp>
    </p:spTree>
    <p:extLst>
      <p:ext uri="{BB962C8B-B14F-4D97-AF65-F5344CB8AC3E}">
        <p14:creationId xmlns:p14="http://schemas.microsoft.com/office/powerpoint/2010/main" val="3539419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Networks</a:t>
            </a:r>
          </a:p>
        </p:txBody>
      </p:sp>
      <p:sp>
        <p:nvSpPr>
          <p:cNvPr id="5" name="Slide Number Placeholder 4"/>
          <p:cNvSpPr>
            <a:spLocks noGrp="1"/>
          </p:cNvSpPr>
          <p:nvPr>
            <p:ph type="sldNum" sz="quarter" idx="12"/>
          </p:nvPr>
        </p:nvSpPr>
        <p:spPr/>
        <p:txBody>
          <a:bodyPr/>
          <a:lstStyle/>
          <a:p>
            <a:fld id="{7E5A7253-CC57-45F0-8CC3-8D83B614E818}" type="slidenum">
              <a:rPr lang="en-US" smtClean="0"/>
              <a:t>3</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7" name="Рисунок 6">
            <a:extLst>
              <a:ext uri="{FF2B5EF4-FFF2-40B4-BE49-F238E27FC236}">
                <a16:creationId xmlns:a16="http://schemas.microsoft.com/office/drawing/2014/main" id="{18B8E4D8-715F-3D83-6BE3-DF7B513DA130}"/>
              </a:ext>
            </a:extLst>
          </p:cNvPr>
          <p:cNvPicPr>
            <a:picLocks noChangeAspect="1"/>
          </p:cNvPicPr>
          <p:nvPr/>
        </p:nvPicPr>
        <p:blipFill>
          <a:blip r:embed="rId3"/>
          <a:stretch>
            <a:fillRect/>
          </a:stretch>
        </p:blipFill>
        <p:spPr>
          <a:xfrm>
            <a:off x="4443043" y="2080632"/>
            <a:ext cx="2583400" cy="2690089"/>
          </a:xfrm>
          <a:prstGeom prst="rect">
            <a:avLst/>
          </a:prstGeom>
        </p:spPr>
      </p:pic>
      <p:sp>
        <p:nvSpPr>
          <p:cNvPr id="8" name="Прямоугольник 7">
            <a:extLst>
              <a:ext uri="{FF2B5EF4-FFF2-40B4-BE49-F238E27FC236}">
                <a16:creationId xmlns:a16="http://schemas.microsoft.com/office/drawing/2014/main" id="{E8A52EF4-2283-8596-A8A9-70843FADEEF1}"/>
              </a:ext>
            </a:extLst>
          </p:cNvPr>
          <p:cNvSpPr/>
          <p:nvPr/>
        </p:nvSpPr>
        <p:spPr>
          <a:xfrm>
            <a:off x="4086725" y="4501515"/>
            <a:ext cx="1007245" cy="46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B48564A0-A384-1432-F9B2-1B48EDDBA962}"/>
              </a:ext>
            </a:extLst>
          </p:cNvPr>
          <p:cNvPicPr>
            <a:picLocks noChangeAspect="1"/>
          </p:cNvPicPr>
          <p:nvPr/>
        </p:nvPicPr>
        <p:blipFill>
          <a:blip r:embed="rId4"/>
          <a:stretch>
            <a:fillRect/>
          </a:stretch>
        </p:blipFill>
        <p:spPr>
          <a:xfrm>
            <a:off x="1225468" y="2137662"/>
            <a:ext cx="3000494" cy="2619394"/>
          </a:xfrm>
          <a:prstGeom prst="rect">
            <a:avLst/>
          </a:prstGeom>
        </p:spPr>
      </p:pic>
      <p:sp>
        <p:nvSpPr>
          <p:cNvPr id="11" name="TextBox 10">
            <a:extLst>
              <a:ext uri="{FF2B5EF4-FFF2-40B4-BE49-F238E27FC236}">
                <a16:creationId xmlns:a16="http://schemas.microsoft.com/office/drawing/2014/main" id="{CBFE26E0-66AA-E1D2-C649-1FB9F07412ED}"/>
              </a:ext>
            </a:extLst>
          </p:cNvPr>
          <p:cNvSpPr txBox="1"/>
          <p:nvPr/>
        </p:nvSpPr>
        <p:spPr>
          <a:xfrm>
            <a:off x="7684169" y="2080632"/>
            <a:ext cx="4426552" cy="3170099"/>
          </a:xfrm>
          <a:prstGeom prst="rect">
            <a:avLst/>
          </a:prstGeom>
          <a:noFill/>
        </p:spPr>
        <p:txBody>
          <a:bodyPr wrap="square" rtlCol="0">
            <a:spAutoFit/>
          </a:bodyPr>
          <a:lstStyle/>
          <a:p>
            <a:r>
              <a:rPr lang="en-US" sz="2000" dirty="0"/>
              <a:t>Multiplex network examples</a:t>
            </a:r>
          </a:p>
          <a:p>
            <a:endParaRPr lang="en-US" sz="2000" dirty="0"/>
          </a:p>
          <a:p>
            <a:r>
              <a:rPr lang="en-US" sz="2000" dirty="0"/>
              <a:t>Transport</a:t>
            </a:r>
          </a:p>
          <a:p>
            <a:pPr marL="342900" indent="-342900">
              <a:buFont typeface="Arial" panose="020B0604020202020204" pitchFamily="34" charset="0"/>
              <a:buChar char="•"/>
            </a:pPr>
            <a:r>
              <a:rPr lang="en-US" sz="2000" dirty="0"/>
              <a:t>Underground layer</a:t>
            </a:r>
          </a:p>
          <a:p>
            <a:pPr marL="342900" indent="-342900">
              <a:buFont typeface="Arial" panose="020B0604020202020204" pitchFamily="34" charset="0"/>
              <a:buChar char="•"/>
            </a:pPr>
            <a:r>
              <a:rPr lang="en-US" sz="2000" dirty="0"/>
              <a:t>Bus layer</a:t>
            </a:r>
          </a:p>
          <a:p>
            <a:endParaRPr lang="en-US" sz="2000" dirty="0"/>
          </a:p>
          <a:p>
            <a:r>
              <a:rPr lang="en-US" sz="2000" dirty="0"/>
              <a:t>Social</a:t>
            </a:r>
          </a:p>
          <a:p>
            <a:pPr marL="342900" indent="-342900">
              <a:buFont typeface="Arial" panose="020B0604020202020204" pitchFamily="34" charset="0"/>
              <a:buChar char="•"/>
            </a:pPr>
            <a:r>
              <a:rPr lang="en-US" sz="2000" dirty="0"/>
              <a:t>Twitter layer</a:t>
            </a:r>
          </a:p>
          <a:p>
            <a:pPr marL="342900" indent="-342900">
              <a:buFont typeface="Arial" panose="020B0604020202020204" pitchFamily="34" charset="0"/>
              <a:buChar char="•"/>
            </a:pPr>
            <a:r>
              <a:rPr lang="en-US" sz="2000" dirty="0"/>
              <a:t>LinkedIn layer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56262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Definitions</a:t>
            </a:r>
          </a:p>
        </p:txBody>
      </p:sp>
      <p:sp>
        <p:nvSpPr>
          <p:cNvPr id="5" name="Slide Number Placeholder 4"/>
          <p:cNvSpPr>
            <a:spLocks noGrp="1"/>
          </p:cNvSpPr>
          <p:nvPr>
            <p:ph type="sldNum" sz="quarter" idx="12"/>
          </p:nvPr>
        </p:nvSpPr>
        <p:spPr/>
        <p:txBody>
          <a:bodyPr/>
          <a:lstStyle/>
          <a:p>
            <a:fld id="{7E5A7253-CC57-45F0-8CC3-8D83B614E818}" type="slidenum">
              <a:rPr lang="en-US" smtClean="0"/>
              <a:t>4</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7C93DC9F-62B7-DF0A-C895-8AE435E99765}"/>
              </a:ext>
            </a:extLst>
          </p:cNvPr>
          <p:cNvPicPr>
            <a:picLocks noChangeAspect="1"/>
          </p:cNvPicPr>
          <p:nvPr/>
        </p:nvPicPr>
        <p:blipFill>
          <a:blip r:embed="rId3"/>
          <a:stretch>
            <a:fillRect/>
          </a:stretch>
        </p:blipFill>
        <p:spPr>
          <a:xfrm>
            <a:off x="583223" y="1892392"/>
            <a:ext cx="5127666" cy="2834237"/>
          </a:xfrm>
          <a:prstGeom prst="rect">
            <a:avLst/>
          </a:prstGeom>
        </p:spPr>
      </p:pic>
      <p:sp>
        <p:nvSpPr>
          <p:cNvPr id="7" name="TextBox 6">
            <a:extLst>
              <a:ext uri="{FF2B5EF4-FFF2-40B4-BE49-F238E27FC236}">
                <a16:creationId xmlns:a16="http://schemas.microsoft.com/office/drawing/2014/main" id="{ADA4FF3A-A2AF-A783-3CC6-DE21E85C2D61}"/>
              </a:ext>
            </a:extLst>
          </p:cNvPr>
          <p:cNvSpPr txBox="1"/>
          <p:nvPr/>
        </p:nvSpPr>
        <p:spPr>
          <a:xfrm>
            <a:off x="1892221" y="5049838"/>
            <a:ext cx="2509670" cy="369332"/>
          </a:xfrm>
          <a:prstGeom prst="rect">
            <a:avLst/>
          </a:prstGeom>
          <a:noFill/>
        </p:spPr>
        <p:txBody>
          <a:bodyPr wrap="square" rtlCol="0">
            <a:spAutoFit/>
          </a:bodyPr>
          <a:lstStyle/>
          <a:p>
            <a:r>
              <a:rPr lang="en-US" sz="1800" dirty="0"/>
              <a:t>Articulation points (AP)</a:t>
            </a:r>
            <a:endParaRPr lang="ru-RU" sz="1800" dirty="0"/>
          </a:p>
        </p:txBody>
      </p:sp>
      <p:sp>
        <p:nvSpPr>
          <p:cNvPr id="3" name="TextBox 2">
            <a:extLst>
              <a:ext uri="{FF2B5EF4-FFF2-40B4-BE49-F238E27FC236}">
                <a16:creationId xmlns:a16="http://schemas.microsoft.com/office/drawing/2014/main" id="{83C72947-0353-9EF5-75E1-95124789BDDA}"/>
              </a:ext>
            </a:extLst>
          </p:cNvPr>
          <p:cNvSpPr txBox="1"/>
          <p:nvPr/>
        </p:nvSpPr>
        <p:spPr>
          <a:xfrm>
            <a:off x="6481113" y="2872878"/>
            <a:ext cx="5476425" cy="646331"/>
          </a:xfrm>
          <a:prstGeom prst="rect">
            <a:avLst/>
          </a:prstGeom>
          <a:noFill/>
        </p:spPr>
        <p:txBody>
          <a:bodyPr wrap="square" rtlCol="0">
            <a:spAutoFit/>
          </a:bodyPr>
          <a:lstStyle/>
          <a:p>
            <a:r>
              <a:rPr lang="en-US" sz="1800" i="0" dirty="0"/>
              <a:t>An articulation point (AP) is </a:t>
            </a:r>
            <a:r>
              <a:rPr lang="en-US" sz="1800" dirty="0"/>
              <a:t>a</a:t>
            </a:r>
            <a:r>
              <a:rPr lang="ru-RU" sz="1800" i="0" dirty="0"/>
              <a:t> </a:t>
            </a:r>
            <a:r>
              <a:rPr lang="en-US" sz="1800" i="0" dirty="0"/>
              <a:t>node whose removal disconnects the graph</a:t>
            </a:r>
            <a:endParaRPr lang="ru-RU" dirty="0"/>
          </a:p>
        </p:txBody>
      </p:sp>
    </p:spTree>
    <p:extLst>
      <p:ext uri="{BB962C8B-B14F-4D97-AF65-F5344CB8AC3E}">
        <p14:creationId xmlns:p14="http://schemas.microsoft.com/office/powerpoint/2010/main" val="3386402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descr="Изображение выглядит как диаграмма&#10;&#10;Автоматически созданное описание">
            <a:extLst>
              <a:ext uri="{FF2B5EF4-FFF2-40B4-BE49-F238E27FC236}">
                <a16:creationId xmlns:a16="http://schemas.microsoft.com/office/drawing/2014/main" id="{7F7DD470-D457-807D-77AB-C39DD063243A}"/>
              </a:ext>
            </a:extLst>
          </p:cNvPr>
          <p:cNvPicPr>
            <a:picLocks noChangeAspect="1"/>
          </p:cNvPicPr>
          <p:nvPr/>
        </p:nvPicPr>
        <p:blipFill>
          <a:blip r:embed="rId3"/>
          <a:stretch>
            <a:fillRect/>
          </a:stretch>
        </p:blipFill>
        <p:spPr>
          <a:xfrm>
            <a:off x="1072053" y="1269164"/>
            <a:ext cx="4150006" cy="4150006"/>
          </a:xfrm>
          <a:prstGeom prst="rect">
            <a:avLst/>
          </a:prstGeom>
        </p:spPr>
      </p:pic>
      <p:sp>
        <p:nvSpPr>
          <p:cNvPr id="2" name="Title 1"/>
          <p:cNvSpPr>
            <a:spLocks noGrp="1"/>
          </p:cNvSpPr>
          <p:nvPr>
            <p:ph type="title"/>
          </p:nvPr>
        </p:nvSpPr>
        <p:spPr/>
        <p:txBody>
          <a:bodyPr>
            <a:normAutofit/>
          </a:bodyPr>
          <a:lstStyle/>
          <a:p>
            <a:r>
              <a:rPr lang="en-US" dirty="0"/>
              <a:t>Introduction. Definitions</a:t>
            </a:r>
          </a:p>
        </p:txBody>
      </p:sp>
      <p:sp>
        <p:nvSpPr>
          <p:cNvPr id="5" name="Slide Number Placeholder 4"/>
          <p:cNvSpPr>
            <a:spLocks noGrp="1"/>
          </p:cNvSpPr>
          <p:nvPr>
            <p:ph type="sldNum" sz="quarter" idx="12"/>
          </p:nvPr>
        </p:nvSpPr>
        <p:spPr/>
        <p:txBody>
          <a:bodyPr/>
          <a:lstStyle/>
          <a:p>
            <a:fld id="{7E5A7253-CC57-45F0-8CC3-8D83B614E818}" type="slidenum">
              <a:rPr lang="en-US" smtClean="0"/>
              <a:t>5</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sp>
        <p:nvSpPr>
          <p:cNvPr id="7" name="TextBox 6">
            <a:extLst>
              <a:ext uri="{FF2B5EF4-FFF2-40B4-BE49-F238E27FC236}">
                <a16:creationId xmlns:a16="http://schemas.microsoft.com/office/drawing/2014/main" id="{ADA4FF3A-A2AF-A783-3CC6-DE21E85C2D61}"/>
              </a:ext>
            </a:extLst>
          </p:cNvPr>
          <p:cNvSpPr txBox="1"/>
          <p:nvPr/>
        </p:nvSpPr>
        <p:spPr>
          <a:xfrm>
            <a:off x="1338513" y="5134389"/>
            <a:ext cx="3883546" cy="369332"/>
          </a:xfrm>
          <a:prstGeom prst="rect">
            <a:avLst/>
          </a:prstGeom>
          <a:noFill/>
        </p:spPr>
        <p:txBody>
          <a:bodyPr wrap="square" rtlCol="0">
            <a:spAutoFit/>
          </a:bodyPr>
          <a:lstStyle/>
          <a:p>
            <a:r>
              <a:rPr lang="en-US" sz="1800" dirty="0"/>
              <a:t>Giant Connected Component (GCC)</a:t>
            </a:r>
            <a:endParaRPr lang="ru-RU" sz="1800" dirty="0"/>
          </a:p>
        </p:txBody>
      </p:sp>
      <p:sp>
        <p:nvSpPr>
          <p:cNvPr id="3" name="TextBox 2">
            <a:extLst>
              <a:ext uri="{FF2B5EF4-FFF2-40B4-BE49-F238E27FC236}">
                <a16:creationId xmlns:a16="http://schemas.microsoft.com/office/drawing/2014/main" id="{83C72947-0353-9EF5-75E1-95124789BDDA}"/>
              </a:ext>
            </a:extLst>
          </p:cNvPr>
          <p:cNvSpPr txBox="1"/>
          <p:nvPr/>
        </p:nvSpPr>
        <p:spPr>
          <a:xfrm>
            <a:off x="6481113" y="2872878"/>
            <a:ext cx="5476425" cy="646331"/>
          </a:xfrm>
          <a:prstGeom prst="rect">
            <a:avLst/>
          </a:prstGeom>
          <a:noFill/>
        </p:spPr>
        <p:txBody>
          <a:bodyPr wrap="square" rtlCol="0">
            <a:spAutoFit/>
          </a:bodyPr>
          <a:lstStyle/>
          <a:p>
            <a:r>
              <a:rPr lang="en-US" sz="1800" i="0" dirty="0"/>
              <a:t>Giant connected component (GCC) is the largest connected component of the graph</a:t>
            </a:r>
            <a:endParaRPr lang="ru-RU" dirty="0"/>
          </a:p>
        </p:txBody>
      </p:sp>
    </p:spTree>
    <p:extLst>
      <p:ext uri="{BB962C8B-B14F-4D97-AF65-F5344CB8AC3E}">
        <p14:creationId xmlns:p14="http://schemas.microsoft.com/office/powerpoint/2010/main" val="2233551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8285BC35-284E-E3CB-C104-C884A568E023}"/>
              </a:ext>
            </a:extLst>
          </p:cNvPr>
          <p:cNvPicPr>
            <a:picLocks noChangeAspect="1"/>
          </p:cNvPicPr>
          <p:nvPr/>
        </p:nvPicPr>
        <p:blipFill rotWithShape="1">
          <a:blip r:embed="rId3"/>
          <a:srcRect t="13698"/>
          <a:stretch/>
        </p:blipFill>
        <p:spPr>
          <a:xfrm>
            <a:off x="1024359" y="2150380"/>
            <a:ext cx="10143281" cy="2899458"/>
          </a:xfrm>
          <a:prstGeom prst="rect">
            <a:avLst/>
          </a:prstGeom>
        </p:spPr>
      </p:pic>
      <p:sp>
        <p:nvSpPr>
          <p:cNvPr id="2" name="Title 1"/>
          <p:cNvSpPr>
            <a:spLocks noGrp="1"/>
          </p:cNvSpPr>
          <p:nvPr>
            <p:ph type="title"/>
          </p:nvPr>
        </p:nvSpPr>
        <p:spPr/>
        <p:txBody>
          <a:bodyPr>
            <a:normAutofit/>
          </a:bodyPr>
          <a:lstStyle/>
          <a:p>
            <a:r>
              <a:rPr lang="en-US" dirty="0"/>
              <a:t>Introduction. Articulation points removal</a:t>
            </a:r>
          </a:p>
        </p:txBody>
      </p:sp>
      <p:sp>
        <p:nvSpPr>
          <p:cNvPr id="5" name="Slide Number Placeholder 4"/>
          <p:cNvSpPr>
            <a:spLocks noGrp="1"/>
          </p:cNvSpPr>
          <p:nvPr>
            <p:ph type="sldNum" sz="quarter" idx="12"/>
          </p:nvPr>
        </p:nvSpPr>
        <p:spPr/>
        <p:txBody>
          <a:bodyPr/>
          <a:lstStyle/>
          <a:p>
            <a:fld id="{7E5A7253-CC57-45F0-8CC3-8D83B614E818}" type="slidenum">
              <a:rPr lang="en-US" smtClean="0"/>
              <a:t>6</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sp>
        <p:nvSpPr>
          <p:cNvPr id="11" name="TextBox 10">
            <a:extLst>
              <a:ext uri="{FF2B5EF4-FFF2-40B4-BE49-F238E27FC236}">
                <a16:creationId xmlns:a16="http://schemas.microsoft.com/office/drawing/2014/main" id="{09AA78B3-A2DF-8269-E41D-54155EF482FC}"/>
              </a:ext>
            </a:extLst>
          </p:cNvPr>
          <p:cNvSpPr txBox="1"/>
          <p:nvPr/>
        </p:nvSpPr>
        <p:spPr>
          <a:xfrm>
            <a:off x="3729835" y="5441484"/>
            <a:ext cx="5374511" cy="523220"/>
          </a:xfrm>
          <a:prstGeom prst="rect">
            <a:avLst/>
          </a:prstGeom>
          <a:noFill/>
        </p:spPr>
        <p:txBody>
          <a:bodyPr wrap="square" rtlCol="0">
            <a:spAutoFit/>
          </a:bodyPr>
          <a:lstStyle/>
          <a:p>
            <a:r>
              <a:rPr lang="en-US" dirty="0"/>
              <a:t>Review: Tian, L. et al. Articulation points in complex networks.</a:t>
            </a:r>
          </a:p>
          <a:p>
            <a:r>
              <a:rPr lang="en-US" dirty="0"/>
              <a:t>Nat. </a:t>
            </a:r>
            <a:r>
              <a:rPr lang="en-US" dirty="0" err="1"/>
              <a:t>Commun</a:t>
            </a:r>
            <a:r>
              <a:rPr lang="en-US" dirty="0"/>
              <a:t>. 8, 14223 </a:t>
            </a:r>
            <a:r>
              <a:rPr lang="en-US" dirty="0" err="1"/>
              <a:t>doi</a:t>
            </a:r>
            <a:r>
              <a:rPr lang="en-US" dirty="0"/>
              <a:t>: 10.1038/ncomms14223 (2017).</a:t>
            </a:r>
            <a:endParaRPr lang="ru-RU" dirty="0"/>
          </a:p>
        </p:txBody>
      </p:sp>
    </p:spTree>
    <p:extLst>
      <p:ext uri="{BB962C8B-B14F-4D97-AF65-F5344CB8AC3E}">
        <p14:creationId xmlns:p14="http://schemas.microsoft.com/office/powerpoint/2010/main" val="102814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Изображение выглядит как диаграмма&#10;&#10;Автоматически созданное описание">
            <a:extLst>
              <a:ext uri="{FF2B5EF4-FFF2-40B4-BE49-F238E27FC236}">
                <a16:creationId xmlns:a16="http://schemas.microsoft.com/office/drawing/2014/main" id="{B2D873F0-EF4A-9865-1472-EFE3289D15CA}"/>
              </a:ext>
            </a:extLst>
          </p:cNvPr>
          <p:cNvPicPr>
            <a:picLocks noChangeAspect="1"/>
          </p:cNvPicPr>
          <p:nvPr/>
        </p:nvPicPr>
        <p:blipFill>
          <a:blip r:embed="rId3"/>
          <a:stretch>
            <a:fillRect/>
          </a:stretch>
        </p:blipFill>
        <p:spPr>
          <a:xfrm>
            <a:off x="647388" y="1014449"/>
            <a:ext cx="6128279" cy="4596209"/>
          </a:xfrm>
          <a:prstGeom prst="rect">
            <a:avLst/>
          </a:prstGeom>
        </p:spPr>
      </p:pic>
      <p:sp>
        <p:nvSpPr>
          <p:cNvPr id="2" name="Title 1"/>
          <p:cNvSpPr>
            <a:spLocks noGrp="1"/>
          </p:cNvSpPr>
          <p:nvPr>
            <p:ph type="title"/>
          </p:nvPr>
        </p:nvSpPr>
        <p:spPr/>
        <p:txBody>
          <a:bodyPr>
            <a:normAutofit/>
          </a:bodyPr>
          <a:lstStyle/>
          <a:p>
            <a:r>
              <a:rPr lang="en-US" dirty="0"/>
              <a:t>Introduction. Articulation points removal</a:t>
            </a:r>
          </a:p>
        </p:txBody>
      </p:sp>
      <p:sp>
        <p:nvSpPr>
          <p:cNvPr id="5" name="Slide Number Placeholder 4"/>
          <p:cNvSpPr>
            <a:spLocks noGrp="1"/>
          </p:cNvSpPr>
          <p:nvPr>
            <p:ph type="sldNum" sz="quarter" idx="12"/>
          </p:nvPr>
        </p:nvSpPr>
        <p:spPr/>
        <p:txBody>
          <a:bodyPr/>
          <a:lstStyle/>
          <a:p>
            <a:fld id="{7E5A7253-CC57-45F0-8CC3-8D83B614E818}" type="slidenum">
              <a:rPr lang="en-US" smtClean="0"/>
              <a:t>7</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sp>
        <p:nvSpPr>
          <p:cNvPr id="14" name="TextBox 13">
            <a:extLst>
              <a:ext uri="{FF2B5EF4-FFF2-40B4-BE49-F238E27FC236}">
                <a16:creationId xmlns:a16="http://schemas.microsoft.com/office/drawing/2014/main" id="{61A42D52-B238-79CE-B5F5-FB30BBD427E8}"/>
              </a:ext>
            </a:extLst>
          </p:cNvPr>
          <p:cNvSpPr txBox="1"/>
          <p:nvPr/>
        </p:nvSpPr>
        <p:spPr>
          <a:xfrm>
            <a:off x="6096000" y="6198255"/>
            <a:ext cx="5374511" cy="523220"/>
          </a:xfrm>
          <a:prstGeom prst="rect">
            <a:avLst/>
          </a:prstGeom>
          <a:noFill/>
        </p:spPr>
        <p:txBody>
          <a:bodyPr wrap="square" rtlCol="0">
            <a:spAutoFit/>
          </a:bodyPr>
          <a:lstStyle/>
          <a:p>
            <a:r>
              <a:rPr lang="en-US" dirty="0"/>
              <a:t>Review: Tian, L. et al. Articulation points in complex networks.</a:t>
            </a:r>
          </a:p>
          <a:p>
            <a:r>
              <a:rPr lang="en-US" dirty="0"/>
              <a:t>Nat. </a:t>
            </a:r>
            <a:r>
              <a:rPr lang="en-US" dirty="0" err="1"/>
              <a:t>Commun</a:t>
            </a:r>
            <a:r>
              <a:rPr lang="en-US" dirty="0"/>
              <a:t>. 8, 14223 </a:t>
            </a:r>
            <a:r>
              <a:rPr lang="en-US" dirty="0" err="1"/>
              <a:t>doi</a:t>
            </a:r>
            <a:r>
              <a:rPr lang="en-US" dirty="0"/>
              <a:t>: 10.1038/ncomms14223 (2017).</a:t>
            </a:r>
            <a:endParaRPr lang="ru-RU"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1EE0540-B8DD-15B5-264B-D855802B794D}"/>
                  </a:ext>
                </a:extLst>
              </p:cNvPr>
              <p:cNvSpPr txBox="1"/>
              <p:nvPr/>
            </p:nvSpPr>
            <p:spPr>
              <a:xfrm>
                <a:off x="1595376" y="5610658"/>
                <a:ext cx="4232304" cy="587597"/>
              </a:xfrm>
              <a:prstGeom prst="rect">
                <a:avLst/>
              </a:prstGeom>
              <a:noFill/>
            </p:spPr>
            <p:txBody>
              <a:bodyPr wrap="square" rtlCol="0">
                <a:spAutoFit/>
              </a:bodyPr>
              <a:lstStyle/>
              <a:p>
                <a:pPr algn="ctr"/>
                <a:r>
                  <a:rPr lang="en-US" sz="1600" dirty="0"/>
                  <a:t>Articulation points removal in the case of monoplex </a:t>
                </a:r>
                <a:r>
                  <a:rPr lang="en-US" sz="1600" dirty="0" err="1"/>
                  <a:t>Erdős</a:t>
                </a:r>
                <a:r>
                  <a:rPr lang="en-US" sz="1600" dirty="0"/>
                  <a:t>–</a:t>
                </a:r>
                <a:r>
                  <a:rPr lang="en-US" sz="1600" dirty="0" err="1"/>
                  <a:t>Rényi</a:t>
                </a:r>
                <a:r>
                  <a:rPr lang="en-US" sz="1600" dirty="0"/>
                  <a:t> network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10</m:t>
                        </m:r>
                      </m:e>
                      <m:sup>
                        <m:r>
                          <a:rPr lang="en-US" sz="1600" b="0" i="1" smtClean="0">
                            <a:latin typeface="Cambria Math" panose="02040503050406030204" pitchFamily="18" charset="0"/>
                          </a:rPr>
                          <m:t>5</m:t>
                        </m:r>
                      </m:sup>
                    </m:sSup>
                  </m:oMath>
                </a14:m>
                <a:r>
                  <a:rPr lang="en-US" sz="1600" dirty="0"/>
                  <a:t>)</a:t>
                </a:r>
                <a:endParaRPr lang="ru-RU" sz="1600" dirty="0"/>
              </a:p>
            </p:txBody>
          </p:sp>
        </mc:Choice>
        <mc:Fallback xmlns="">
          <p:sp>
            <p:nvSpPr>
              <p:cNvPr id="21" name="TextBox 20">
                <a:extLst>
                  <a:ext uri="{FF2B5EF4-FFF2-40B4-BE49-F238E27FC236}">
                    <a16:creationId xmlns:a16="http://schemas.microsoft.com/office/drawing/2014/main" id="{31EE0540-B8DD-15B5-264B-D855802B794D}"/>
                  </a:ext>
                </a:extLst>
              </p:cNvPr>
              <p:cNvSpPr txBox="1">
                <a:spLocks noRot="1" noChangeAspect="1" noMove="1" noResize="1" noEditPoints="1" noAdjustHandles="1" noChangeArrowheads="1" noChangeShapeType="1" noTextEdit="1"/>
              </p:cNvSpPr>
              <p:nvPr/>
            </p:nvSpPr>
            <p:spPr>
              <a:xfrm>
                <a:off x="1595376" y="5610658"/>
                <a:ext cx="4232304" cy="587597"/>
              </a:xfrm>
              <a:prstGeom prst="rect">
                <a:avLst/>
              </a:prstGeom>
              <a:blipFill>
                <a:blip r:embed="rId4"/>
                <a:stretch>
                  <a:fillRect t="-3093" b="-12371"/>
                </a:stretch>
              </a:blipFill>
            </p:spPr>
            <p:txBody>
              <a:bodyPr/>
              <a:lstStyle/>
              <a:p>
                <a:r>
                  <a:rPr lang="ru-RU">
                    <a:noFill/>
                  </a:rPr>
                  <a:t> </a:t>
                </a:r>
              </a:p>
            </p:txBody>
          </p:sp>
        </mc:Fallback>
      </mc:AlternateContent>
      <p:pic>
        <p:nvPicPr>
          <p:cNvPr id="22" name="Рисунок 21" descr="Изображение выглядит как текст, часы, векторная графика&#10;&#10;Автоматически созданное описание">
            <a:extLst>
              <a:ext uri="{FF2B5EF4-FFF2-40B4-BE49-F238E27FC236}">
                <a16:creationId xmlns:a16="http://schemas.microsoft.com/office/drawing/2014/main" id="{105CC76B-9808-3D51-45EA-89D14331AA5B}"/>
              </a:ext>
            </a:extLst>
          </p:cNvPr>
          <p:cNvPicPr>
            <a:picLocks noChangeAspect="1"/>
          </p:cNvPicPr>
          <p:nvPr/>
        </p:nvPicPr>
        <p:blipFill>
          <a:blip r:embed="rId5"/>
          <a:stretch>
            <a:fillRect/>
          </a:stretch>
        </p:blipFill>
        <p:spPr>
          <a:xfrm>
            <a:off x="7720363" y="2362408"/>
            <a:ext cx="3633437" cy="2008325"/>
          </a:xfrm>
          <a:prstGeom prst="rect">
            <a:avLst/>
          </a:prstGeom>
        </p:spPr>
      </p:pic>
    </p:spTree>
    <p:extLst>
      <p:ext uri="{BB962C8B-B14F-4D97-AF65-F5344CB8AC3E}">
        <p14:creationId xmlns:p14="http://schemas.microsoft.com/office/powerpoint/2010/main" val="669788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Cascade failure of nodes</a:t>
            </a:r>
          </a:p>
        </p:txBody>
      </p:sp>
      <p:sp>
        <p:nvSpPr>
          <p:cNvPr id="5" name="Slide Number Placeholder 4"/>
          <p:cNvSpPr>
            <a:spLocks noGrp="1"/>
          </p:cNvSpPr>
          <p:nvPr>
            <p:ph type="sldNum" sz="quarter" idx="12"/>
          </p:nvPr>
        </p:nvSpPr>
        <p:spPr/>
        <p:txBody>
          <a:bodyPr/>
          <a:lstStyle/>
          <a:p>
            <a:fld id="{7E5A7253-CC57-45F0-8CC3-8D83B614E818}" type="slidenum">
              <a:rPr lang="en-US" smtClean="0"/>
              <a:t>8</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p:pic>
        <p:nvPicPr>
          <p:cNvPr id="4" name="Рисунок 3">
            <a:extLst>
              <a:ext uri="{FF2B5EF4-FFF2-40B4-BE49-F238E27FC236}">
                <a16:creationId xmlns:a16="http://schemas.microsoft.com/office/drawing/2014/main" id="{EAD4472F-718D-61A2-7C32-CE7941D546D2}"/>
              </a:ext>
            </a:extLst>
          </p:cNvPr>
          <p:cNvPicPr>
            <a:picLocks noChangeAspect="1"/>
          </p:cNvPicPr>
          <p:nvPr/>
        </p:nvPicPr>
        <p:blipFill>
          <a:blip r:embed="rId3"/>
          <a:stretch>
            <a:fillRect/>
          </a:stretch>
        </p:blipFill>
        <p:spPr>
          <a:xfrm>
            <a:off x="836979" y="1768430"/>
            <a:ext cx="10252362" cy="3610394"/>
          </a:xfrm>
          <a:prstGeom prst="rect">
            <a:avLst/>
          </a:prstGeom>
        </p:spPr>
      </p:pic>
      <p:sp>
        <p:nvSpPr>
          <p:cNvPr id="7" name="TextBox 6">
            <a:extLst>
              <a:ext uri="{FF2B5EF4-FFF2-40B4-BE49-F238E27FC236}">
                <a16:creationId xmlns:a16="http://schemas.microsoft.com/office/drawing/2014/main" id="{E1899A94-2CA0-D204-352A-ADA73692911A}"/>
              </a:ext>
            </a:extLst>
          </p:cNvPr>
          <p:cNvSpPr txBox="1"/>
          <p:nvPr/>
        </p:nvSpPr>
        <p:spPr>
          <a:xfrm>
            <a:off x="1857487" y="5605977"/>
            <a:ext cx="8477026" cy="523220"/>
          </a:xfrm>
          <a:prstGeom prst="rect">
            <a:avLst/>
          </a:prstGeom>
          <a:noFill/>
        </p:spPr>
        <p:txBody>
          <a:bodyPr wrap="square" rtlCol="0">
            <a:spAutoFit/>
          </a:bodyPr>
          <a:lstStyle/>
          <a:p>
            <a:r>
              <a:rPr lang="en-US" dirty="0"/>
              <a:t>Review: </a:t>
            </a:r>
            <a:r>
              <a:rPr lang="en-US" dirty="0" err="1"/>
              <a:t>Buldyrev</a:t>
            </a:r>
            <a:r>
              <a:rPr lang="en-US" dirty="0"/>
              <a:t>, S., </a:t>
            </a:r>
            <a:r>
              <a:rPr lang="en-US" dirty="0" err="1"/>
              <a:t>Parshani</a:t>
            </a:r>
            <a:r>
              <a:rPr lang="en-US" dirty="0"/>
              <a:t>, R., Paul, G. et al. Catastrophic cascade of failures in interdependent networks. Nature 464, 1025–1028 (2010). https://doi.org/10.1038/nature08932</a:t>
            </a:r>
            <a:endParaRPr lang="ru-RU" dirty="0"/>
          </a:p>
        </p:txBody>
      </p:sp>
    </p:spTree>
    <p:extLst>
      <p:ext uri="{BB962C8B-B14F-4D97-AF65-F5344CB8AC3E}">
        <p14:creationId xmlns:p14="http://schemas.microsoft.com/office/powerpoint/2010/main" val="365713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BDD4058-69AE-8E95-1561-7BC9D6DEF5AD}"/>
              </a:ext>
            </a:extLst>
          </p:cNvPr>
          <p:cNvPicPr>
            <a:picLocks noChangeAspect="1"/>
          </p:cNvPicPr>
          <p:nvPr/>
        </p:nvPicPr>
        <p:blipFill>
          <a:blip r:embed="rId3"/>
          <a:srcRect/>
          <a:stretch/>
        </p:blipFill>
        <p:spPr bwMode="auto">
          <a:xfrm>
            <a:off x="830253" y="991704"/>
            <a:ext cx="5866276" cy="4399707"/>
          </a:xfrm>
          <a:prstGeom prst="rect">
            <a:avLst/>
          </a:prstGeom>
          <a:noFill/>
          <a:ln>
            <a:noFill/>
          </a:ln>
        </p:spPr>
      </p:pic>
      <p:sp>
        <p:nvSpPr>
          <p:cNvPr id="2" name="Title 1"/>
          <p:cNvSpPr>
            <a:spLocks noGrp="1"/>
          </p:cNvSpPr>
          <p:nvPr>
            <p:ph type="title"/>
          </p:nvPr>
        </p:nvSpPr>
        <p:spPr/>
        <p:txBody>
          <a:bodyPr>
            <a:normAutofit/>
          </a:bodyPr>
          <a:lstStyle/>
          <a:p>
            <a:r>
              <a:rPr lang="en-US" dirty="0"/>
              <a:t>Introduction. Cascade failure of nodes</a:t>
            </a:r>
          </a:p>
        </p:txBody>
      </p:sp>
      <p:sp>
        <p:nvSpPr>
          <p:cNvPr id="5" name="Slide Number Placeholder 4"/>
          <p:cNvSpPr>
            <a:spLocks noGrp="1"/>
          </p:cNvSpPr>
          <p:nvPr>
            <p:ph type="sldNum" sz="quarter" idx="12"/>
          </p:nvPr>
        </p:nvSpPr>
        <p:spPr/>
        <p:txBody>
          <a:bodyPr/>
          <a:lstStyle/>
          <a:p>
            <a:fld id="{7E5A7253-CC57-45F0-8CC3-8D83B614E818}" type="slidenum">
              <a:rPr lang="en-US" smtClean="0"/>
              <a:t>9</a:t>
            </a:fld>
            <a:endParaRPr lang="en-US"/>
          </a:p>
        </p:txBody>
      </p:sp>
      <p:sp>
        <p:nvSpPr>
          <p:cNvPr id="6" name="Footer Placeholder 5"/>
          <p:cNvSpPr>
            <a:spLocks noGrp="1"/>
          </p:cNvSpPr>
          <p:nvPr>
            <p:ph type="ftr" sz="quarter" idx="11"/>
          </p:nvPr>
        </p:nvSpPr>
        <p:spPr/>
        <p:txBody>
          <a:bodyPr/>
          <a:lstStyle/>
          <a:p>
            <a:r>
              <a:rPr lang="en-US"/>
              <a:t>Artem Vergazov. Articulation Points in Multiplex Networks.</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26E1B0-983D-7915-4BDE-A604FCED82D2}"/>
                  </a:ext>
                </a:extLst>
              </p:cNvPr>
              <p:cNvSpPr txBox="1"/>
              <p:nvPr/>
            </p:nvSpPr>
            <p:spPr>
              <a:xfrm>
                <a:off x="532972" y="5391411"/>
                <a:ext cx="7497441" cy="926407"/>
              </a:xfrm>
              <a:prstGeom prst="rect">
                <a:avLst/>
              </a:prstGeom>
              <a:noFill/>
            </p:spPr>
            <p:txBody>
              <a:bodyPr wrap="square" rtlCol="0">
                <a:spAutoFit/>
              </a:bodyPr>
              <a:lstStyle/>
              <a:p>
                <a:pPr algn="ctr"/>
                <a:r>
                  <a:rPr lang="en-US" sz="1800" dirty="0"/>
                  <a:t>Size of the Giant Connected Component (GCC) that is left after a cascade of node failures in a two-layer </a:t>
                </a:r>
                <a:r>
                  <a:rPr lang="en-US" sz="1800" dirty="0" err="1"/>
                  <a:t>Erdős</a:t>
                </a:r>
                <a:r>
                  <a:rPr lang="en-US" sz="1800" dirty="0"/>
                  <a:t>–</a:t>
                </a:r>
                <a:r>
                  <a:rPr lang="en-US" sz="1800" dirty="0" err="1"/>
                  <a:t>Rényi</a:t>
                </a:r>
                <a:r>
                  <a:rPr lang="en-US" sz="1800" dirty="0"/>
                  <a:t> network (</a:t>
                </a:r>
                <a14:m>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oMath>
                </a14:m>
                <a:r>
                  <a:rPr lang="en-US" sz="1800" dirty="0"/>
                  <a:t>). </a:t>
                </a:r>
                <a14:m>
                  <m:oMath xmlns:m="http://schemas.openxmlformats.org/officeDocument/2006/math">
                    <m:r>
                      <a:rPr lang="en-US" sz="1800" b="0" i="1" smtClean="0">
                        <a:latin typeface="Cambria Math" panose="02040503050406030204" pitchFamily="18" charset="0"/>
                      </a:rPr>
                      <m:t>𝑝</m:t>
                    </m:r>
                  </m:oMath>
                </a14:m>
                <a:r>
                  <a:rPr lang="en-US" sz="1800" dirty="0"/>
                  <a:t> is the fraction of nodes that are left after the failure</a:t>
                </a:r>
                <a:endParaRPr lang="ru-RU" sz="1800" dirty="0"/>
              </a:p>
            </p:txBody>
          </p:sp>
        </mc:Choice>
        <mc:Fallback xmlns="">
          <p:sp>
            <p:nvSpPr>
              <p:cNvPr id="4" name="TextBox 3">
                <a:extLst>
                  <a:ext uri="{FF2B5EF4-FFF2-40B4-BE49-F238E27FC236}">
                    <a16:creationId xmlns:a16="http://schemas.microsoft.com/office/drawing/2014/main" id="{9726E1B0-983D-7915-4BDE-A604FCED82D2}"/>
                  </a:ext>
                </a:extLst>
              </p:cNvPr>
              <p:cNvSpPr txBox="1">
                <a:spLocks noRot="1" noChangeAspect="1" noMove="1" noResize="1" noEditPoints="1" noAdjustHandles="1" noChangeArrowheads="1" noChangeShapeType="1" noTextEdit="1"/>
              </p:cNvSpPr>
              <p:nvPr/>
            </p:nvSpPr>
            <p:spPr>
              <a:xfrm>
                <a:off x="532972" y="5391411"/>
                <a:ext cx="7497441" cy="926407"/>
              </a:xfrm>
              <a:prstGeom prst="rect">
                <a:avLst/>
              </a:prstGeom>
              <a:blipFill>
                <a:blip r:embed="rId4"/>
                <a:stretch>
                  <a:fillRect t="-3289" r="-488" b="-9868"/>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529E04E6-31ED-EF1B-77FF-AA08CFB30627}"/>
              </a:ext>
            </a:extLst>
          </p:cNvPr>
          <p:cNvSpPr txBox="1"/>
          <p:nvPr/>
        </p:nvSpPr>
        <p:spPr>
          <a:xfrm>
            <a:off x="8030413" y="5538768"/>
            <a:ext cx="4155312" cy="954107"/>
          </a:xfrm>
          <a:prstGeom prst="rect">
            <a:avLst/>
          </a:prstGeom>
          <a:noFill/>
        </p:spPr>
        <p:txBody>
          <a:bodyPr wrap="square" rtlCol="0">
            <a:spAutoFit/>
          </a:bodyPr>
          <a:lstStyle/>
          <a:p>
            <a:r>
              <a:rPr lang="en-US" dirty="0"/>
              <a:t>Review: </a:t>
            </a:r>
            <a:r>
              <a:rPr lang="en-US" dirty="0" err="1"/>
              <a:t>Buldyrev</a:t>
            </a:r>
            <a:r>
              <a:rPr lang="en-US" dirty="0"/>
              <a:t>, S., </a:t>
            </a:r>
            <a:r>
              <a:rPr lang="en-US" dirty="0" err="1"/>
              <a:t>Parshani</a:t>
            </a:r>
            <a:r>
              <a:rPr lang="en-US" dirty="0"/>
              <a:t>, R., Paul, G. et al. Catastrophic cascade of failures in interdependent networks. Nature 464, 1025–1028 (2010). https://doi.org/10.1038/nature08932</a:t>
            </a:r>
            <a:endParaRPr lang="ru-RU" dirty="0"/>
          </a:p>
        </p:txBody>
      </p:sp>
      <p:pic>
        <p:nvPicPr>
          <p:cNvPr id="10" name="Рисунок 9">
            <a:extLst>
              <a:ext uri="{FF2B5EF4-FFF2-40B4-BE49-F238E27FC236}">
                <a16:creationId xmlns:a16="http://schemas.microsoft.com/office/drawing/2014/main" id="{45258C14-D139-9DF1-B4E3-AF9866249ED9}"/>
              </a:ext>
            </a:extLst>
          </p:cNvPr>
          <p:cNvPicPr>
            <a:picLocks noChangeAspect="1"/>
          </p:cNvPicPr>
          <p:nvPr/>
        </p:nvPicPr>
        <p:blipFill>
          <a:blip r:embed="rId5"/>
          <a:stretch>
            <a:fillRect/>
          </a:stretch>
        </p:blipFill>
        <p:spPr>
          <a:xfrm>
            <a:off x="6594167" y="2478375"/>
            <a:ext cx="5398942" cy="1901250"/>
          </a:xfrm>
          <a:prstGeom prst="rect">
            <a:avLst/>
          </a:prstGeom>
        </p:spPr>
      </p:pic>
    </p:spTree>
    <p:extLst>
      <p:ext uri="{BB962C8B-B14F-4D97-AF65-F5344CB8AC3E}">
        <p14:creationId xmlns:p14="http://schemas.microsoft.com/office/powerpoint/2010/main" val="2924947933"/>
      </p:ext>
    </p:extLst>
  </p:cSld>
  <p:clrMapOvr>
    <a:masterClrMapping/>
  </p:clrMapOvr>
</p:sld>
</file>

<file path=ppt/theme/theme1.xml><?xml version="1.0" encoding="utf-8"?>
<a:theme xmlns:a="http://schemas.openxmlformats.org/drawingml/2006/main" name="General slides">
  <a:themeElements>
    <a:clrScheme name="Basic 1">
      <a:dk1>
        <a:srgbClr val="000000"/>
      </a:dk1>
      <a:lt1>
        <a:srgbClr val="FFFFFF"/>
      </a:lt1>
      <a:dk2>
        <a:srgbClr val="44546A"/>
      </a:dk2>
      <a:lt2>
        <a:srgbClr val="E7E6E6"/>
      </a:lt2>
      <a:accent1>
        <a:srgbClr val="AAC50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1370</TotalTime>
  <Words>2658</Words>
  <Application>Microsoft Office PowerPoint</Application>
  <PresentationFormat>Широкоэкранный</PresentationFormat>
  <Paragraphs>221</Paragraphs>
  <Slides>26</Slides>
  <Notes>26</Notes>
  <HiddenSlides>4</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26</vt:i4>
      </vt:variant>
    </vt:vector>
  </HeadingPairs>
  <TitlesOfParts>
    <vt:vector size="32" baseType="lpstr">
      <vt:lpstr>Arial</vt:lpstr>
      <vt:lpstr>Arial Unicode MS</vt:lpstr>
      <vt:lpstr>Calibri</vt:lpstr>
      <vt:lpstr>Cambria Math</vt:lpstr>
      <vt:lpstr>Times New Roman</vt:lpstr>
      <vt:lpstr>General slides</vt:lpstr>
      <vt:lpstr>Презентация PowerPoint</vt:lpstr>
      <vt:lpstr>Introduction. Networks</vt:lpstr>
      <vt:lpstr>Introduction. Networks</vt:lpstr>
      <vt:lpstr>Introduction. Definitions</vt:lpstr>
      <vt:lpstr>Introduction. Definitions</vt:lpstr>
      <vt:lpstr>Introduction. Articulation points removal</vt:lpstr>
      <vt:lpstr>Introduction. Articulation points removal</vt:lpstr>
      <vt:lpstr>Introduction. Cascade failure of nodes</vt:lpstr>
      <vt:lpstr>Introduction. Cascade failure of nodes</vt:lpstr>
      <vt:lpstr>Aim</vt:lpstr>
      <vt:lpstr>Objectives</vt:lpstr>
      <vt:lpstr>Algorithms and methodology</vt:lpstr>
      <vt:lpstr>Results. ER multiplex network</vt:lpstr>
      <vt:lpstr>Results. ER multiplex network</vt:lpstr>
      <vt:lpstr>Results. GCC size</vt:lpstr>
      <vt:lpstr>Results. Scale-free multiplex network</vt:lpstr>
      <vt:lpstr>Results. Random graph models comparison</vt:lpstr>
      <vt:lpstr>Discussion and conclusions</vt:lpstr>
      <vt:lpstr>Current status and outlook</vt:lpstr>
      <vt:lpstr>Acknowledgements</vt:lpstr>
      <vt:lpstr>Thank you for attention</vt:lpstr>
      <vt:lpstr>Appendix. Number of AP removal steps</vt:lpstr>
      <vt:lpstr>Introduction. Percolation</vt:lpstr>
      <vt:lpstr>Introduction. Percolation</vt:lpstr>
      <vt:lpstr>Introduction. Percolation</vt:lpstr>
      <vt:lpstr>Results. Monoplex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Tokmeninova</dc:creator>
  <cp:lastModifiedBy>Artem Vergazov</cp:lastModifiedBy>
  <cp:revision>435</cp:revision>
  <dcterms:modified xsi:type="dcterms:W3CDTF">2023-04-23T20:25:57Z</dcterms:modified>
</cp:coreProperties>
</file>